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61" r:id="rId4"/>
    <p:sldId id="298" r:id="rId5"/>
    <p:sldId id="257" r:id="rId6"/>
    <p:sldId id="258" r:id="rId7"/>
    <p:sldId id="259" r:id="rId8"/>
    <p:sldId id="260" r:id="rId9"/>
    <p:sldId id="262" r:id="rId10"/>
    <p:sldId id="263" r:id="rId11"/>
    <p:sldId id="267" r:id="rId12"/>
    <p:sldId id="268" r:id="rId13"/>
    <p:sldId id="278" r:id="rId14"/>
    <p:sldId id="280" r:id="rId15"/>
    <p:sldId id="281" r:id="rId16"/>
    <p:sldId id="282" r:id="rId17"/>
    <p:sldId id="284" r:id="rId18"/>
    <p:sldId id="293" r:id="rId19"/>
    <p:sldId id="283" r:id="rId20"/>
    <p:sldId id="279" r:id="rId21"/>
    <p:sldId id="300" r:id="rId22"/>
    <p:sldId id="270" r:id="rId23"/>
    <p:sldId id="271" r:id="rId24"/>
    <p:sldId id="285" r:id="rId25"/>
    <p:sldId id="288" r:id="rId26"/>
    <p:sldId id="276" r:id="rId27"/>
    <p:sldId id="302" r:id="rId28"/>
    <p:sldId id="272" r:id="rId29"/>
    <p:sldId id="273" r:id="rId30"/>
    <p:sldId id="301" r:id="rId31"/>
    <p:sldId id="292" r:id="rId32"/>
    <p:sldId id="296" r:id="rId33"/>
    <p:sldId id="264" r:id="rId34"/>
    <p:sldId id="265" r:id="rId35"/>
    <p:sldId id="266" r:id="rId36"/>
    <p:sldId id="269" r:id="rId37"/>
    <p:sldId id="290" r:id="rId38"/>
    <p:sldId id="305" r:id="rId39"/>
    <p:sldId id="275" r:id="rId40"/>
    <p:sldId id="294" r:id="rId41"/>
    <p:sldId id="295" r:id="rId42"/>
    <p:sldId id="303" r:id="rId43"/>
    <p:sldId id="304" r:id="rId44"/>
    <p:sldId id="306" r:id="rId45"/>
    <p:sldId id="274" r:id="rId46"/>
    <p:sldId id="277" r:id="rId47"/>
    <p:sldId id="289" r:id="rId48"/>
    <p:sldId id="286" r:id="rId49"/>
    <p:sldId id="307" r:id="rId50"/>
    <p:sldId id="29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EA1CD32-B3A8-4564-879C-F23A3957069C}"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88C7-312F-4C4C-B79C-FEDB2A2C8F8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A1CD32-B3A8-4564-879C-F23A3957069C}"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A1CD32-B3A8-4564-879C-F23A3957069C}" type="datetimeFigureOut">
              <a:rPr lang="en-US" smtClean="0"/>
              <a:t>10/25/2018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A1CD32-B3A8-4564-879C-F23A3957069C}"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EA1CD32-B3A8-4564-879C-F23A3957069C}"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88C7-312F-4C4C-B79C-FEDB2A2C8F8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A1CD32-B3A8-4564-879C-F23A3957069C}"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EA1CD32-B3A8-4564-879C-F23A3957069C}"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A1CD32-B3A8-4564-879C-F23A3957069C}"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1CD32-B3A8-4564-879C-F23A3957069C}"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E88C7-312F-4C4C-B79C-FEDB2A2C8F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EA1CD32-B3A8-4564-879C-F23A3957069C}"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E88C7-312F-4C4C-B79C-FEDB2A2C8F8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EA1CD32-B3A8-4564-879C-F23A3957069C}" type="datetimeFigureOut">
              <a:rPr lang="en-US" smtClean="0"/>
              <a:t>10/25/2018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0AE88C7-312F-4C4C-B79C-FEDB2A2C8F8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EA1CD32-B3A8-4564-879C-F23A3957069C}" type="datetimeFigureOut">
              <a:rPr lang="en-US" smtClean="0"/>
              <a:t>10/25/2018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0AE88C7-312F-4C4C-B79C-FEDB2A2C8F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Mountain_biking" TargetMode="External"/><Relationship Id="rId3" Type="http://schemas.openxmlformats.org/officeDocument/2006/relationships/hyperlink" Target="https://en.wikipedia.org/wiki/Hiking" TargetMode="External"/><Relationship Id="rId7" Type="http://schemas.openxmlformats.org/officeDocument/2006/relationships/hyperlink" Target="https://en.wikipedia.org/wiki/Rock_climbing" TargetMode="External"/><Relationship Id="rId12" Type="http://schemas.openxmlformats.org/officeDocument/2006/relationships/hyperlink" Target="https://en.wikipedia.org/wiki/Hot_air_ballooning" TargetMode="External"/><Relationship Id="rId2" Type="http://schemas.openxmlformats.org/officeDocument/2006/relationships/hyperlink" Target="https://en.wikipedia.org/wiki/Backpacking_(wilderness)" TargetMode="External"/><Relationship Id="rId1" Type="http://schemas.openxmlformats.org/officeDocument/2006/relationships/slideLayout" Target="../slideLayouts/slideLayout2.xml"/><Relationship Id="rId6" Type="http://schemas.openxmlformats.org/officeDocument/2006/relationships/hyperlink" Target="https://en.wikipedia.org/wiki/Mountaineering" TargetMode="External"/><Relationship Id="rId11" Type="http://schemas.openxmlformats.org/officeDocument/2006/relationships/hyperlink" Target="https://en.wikipedia.org/wiki/Paragliding" TargetMode="External"/><Relationship Id="rId5" Type="http://schemas.openxmlformats.org/officeDocument/2006/relationships/hyperlink" Target="https://en.wikipedia.org/wiki/Canoeing" TargetMode="External"/><Relationship Id="rId10" Type="http://schemas.openxmlformats.org/officeDocument/2006/relationships/hyperlink" Target="https://en.wikipedia.org/wiki/Hang_gliding" TargetMode="External"/><Relationship Id="rId4" Type="http://schemas.openxmlformats.org/officeDocument/2006/relationships/hyperlink" Target="https://en.wikipedia.org/wiki/Kayaking" TargetMode="External"/><Relationship Id="rId9" Type="http://schemas.openxmlformats.org/officeDocument/2006/relationships/hyperlink" Target="https://en.wikipedia.org/wiki/Orienteer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ted.mclaughlin@gmail.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highadventure.pickettsmillroundtable.info/ho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to Design your own High Adventure Trips</a:t>
            </a:r>
          </a:p>
        </p:txBody>
      </p:sp>
      <p:sp>
        <p:nvSpPr>
          <p:cNvPr id="3" name="Subtitle 2"/>
          <p:cNvSpPr>
            <a:spLocks noGrp="1"/>
          </p:cNvSpPr>
          <p:nvPr>
            <p:ph type="body" idx="1"/>
          </p:nvPr>
        </p:nvSpPr>
        <p:spPr/>
        <p:txBody>
          <a:bodyPr>
            <a:normAutofit/>
          </a:bodyPr>
          <a:lstStyle/>
          <a:p>
            <a:pPr algn="ctr"/>
            <a:r>
              <a:rPr lang="en-US" dirty="0"/>
              <a:t>(and why you want to do that)</a:t>
            </a:r>
          </a:p>
          <a:p>
            <a:pPr algn="ctr"/>
            <a:r>
              <a:rPr lang="en-US" dirty="0"/>
              <a:t>Presenter – Ted McLaughlin, Scoutmaster Troop 33</a:t>
            </a:r>
          </a:p>
        </p:txBody>
      </p:sp>
    </p:spTree>
    <p:extLst>
      <p:ext uri="{BB962C8B-B14F-4D97-AF65-F5344CB8AC3E}">
        <p14:creationId xmlns:p14="http://schemas.microsoft.com/office/powerpoint/2010/main" val="3013880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notes about our Trips:</a:t>
            </a:r>
          </a:p>
        </p:txBody>
      </p:sp>
      <p:sp>
        <p:nvSpPr>
          <p:cNvPr id="3" name="Content Placeholder 2"/>
          <p:cNvSpPr>
            <a:spLocks noGrp="1"/>
          </p:cNvSpPr>
          <p:nvPr>
            <p:ph idx="1"/>
          </p:nvPr>
        </p:nvSpPr>
        <p:spPr/>
        <p:txBody>
          <a:bodyPr>
            <a:normAutofit fontScale="92500" lnSpcReduction="20000"/>
          </a:bodyPr>
          <a:lstStyle/>
          <a:p>
            <a:r>
              <a:rPr lang="en-US" dirty="0"/>
              <a:t>ALL Scouts are welcome – no age minimum</a:t>
            </a:r>
          </a:p>
          <a:p>
            <a:r>
              <a:rPr lang="en-US" dirty="0"/>
              <a:t>We (normally) limit out of pocket to no more than $400 per trip, they are usually a LOT less than that.  Normal is $150-$200</a:t>
            </a:r>
          </a:p>
          <a:p>
            <a:r>
              <a:rPr lang="en-US" dirty="0"/>
              <a:t>Our Troop subsidizes costs based on Troop revenues from fundraisers, usually $100 per person</a:t>
            </a:r>
          </a:p>
          <a:p>
            <a:r>
              <a:rPr lang="en-US" dirty="0"/>
              <a:t>We generally have no limits on the number of Scouts who can go, as long as they register in advance.  The most we have had is 40 Scouts</a:t>
            </a:r>
          </a:p>
          <a:p>
            <a:r>
              <a:rPr lang="en-US" dirty="0"/>
              <a:t>These trips are over and above our summer camp weeks</a:t>
            </a:r>
          </a:p>
        </p:txBody>
      </p:sp>
    </p:spTree>
    <p:extLst>
      <p:ext uri="{BB962C8B-B14F-4D97-AF65-F5344CB8AC3E}">
        <p14:creationId xmlns:p14="http://schemas.microsoft.com/office/powerpoint/2010/main" val="357097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ata\pics\Scout_Stuff\2007\06-jun\June Trip\WES JUNE TRIP pics 1\6) Backpacking Wednesday\DSC_50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116" y="3865165"/>
            <a:ext cx="4186484" cy="278373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ata\pics\Scout_Stuff\2006\06-june\canoe\days\18-Sunday\canoe1_2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5181600" cy="30790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ata\pics\Scout_Stuff\2004\dc2004\4\dc401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231412"/>
            <a:ext cx="4666510" cy="33904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ata\pics\Scout_Stuff\2002\montana\horse\x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7510" y="109747"/>
            <a:ext cx="3944090" cy="21917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ata\pics\Scout_Stuff\2002\montana\fishing\h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7510" y="2057400"/>
            <a:ext cx="3944090" cy="2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4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a\pics\Scout_Stuff\2009\06-jun\June Trip\Ted\SD2 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495801" cy="29972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ata\pics\Scout_Stuff\2009\06-jun\June Trip\Ted\SD1 10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2400"/>
            <a:ext cx="4457703" cy="297180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10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120503"/>
            <a:ext cx="4457703" cy="32194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kayaking_wes-0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46642"/>
            <a:ext cx="4343400" cy="319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3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scription: IMG_5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5725"/>
            <a:ext cx="4264025" cy="3198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g_36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80785"/>
            <a:ext cx="4264025" cy="29676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03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85725"/>
            <a:ext cx="46482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troop33.net/pics/2015/06-june/june/04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80785"/>
            <a:ext cx="4648200" cy="296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2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0903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7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3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9481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9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9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6" y="381000"/>
            <a:ext cx="894735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07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7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8909036"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5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2432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9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9481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0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am I doing this class?</a:t>
            </a:r>
          </a:p>
        </p:txBody>
      </p:sp>
      <p:sp>
        <p:nvSpPr>
          <p:cNvPr id="3" name="Content Placeholder 2"/>
          <p:cNvSpPr>
            <a:spLocks noGrp="1"/>
          </p:cNvSpPr>
          <p:nvPr>
            <p:ph idx="1"/>
          </p:nvPr>
        </p:nvSpPr>
        <p:spPr>
          <a:xfrm>
            <a:off x="152400" y="1775191"/>
            <a:ext cx="8839200" cy="4625609"/>
          </a:xfrm>
        </p:spPr>
        <p:txBody>
          <a:bodyPr>
            <a:normAutofit fontScale="92500" lnSpcReduction="20000"/>
          </a:bodyPr>
          <a:lstStyle/>
          <a:p>
            <a:r>
              <a:rPr lang="en-US" dirty="0"/>
              <a:t>Because I want to have more Troops/Crews have the kind of adventures that my Troop has</a:t>
            </a:r>
          </a:p>
          <a:p>
            <a:r>
              <a:rPr lang="en-US" dirty="0"/>
              <a:t>Having Trips like these makes your Troop stronger</a:t>
            </a:r>
          </a:p>
          <a:p>
            <a:r>
              <a:rPr lang="en-US" dirty="0"/>
              <a:t>The more strong Troops out there the better Scouting will be overall</a:t>
            </a:r>
          </a:p>
          <a:p>
            <a:r>
              <a:rPr lang="en-US" dirty="0"/>
              <a:t>I’ve done 20 of these Trips, and I believe I can convince more Troops that they aren’t that hard to do, and that they can be done safely</a:t>
            </a:r>
          </a:p>
          <a:p>
            <a:r>
              <a:rPr lang="en-US" dirty="0"/>
              <a:t>I believe that your average summer camp does not offer enough “adventure”</a:t>
            </a:r>
          </a:p>
          <a:p>
            <a:r>
              <a:rPr lang="en-US" dirty="0"/>
              <a:t>Many Scouts have told me over the years that these Trips are why they stayed in Scouting</a:t>
            </a:r>
          </a:p>
          <a:p>
            <a:endParaRPr lang="en-US" dirty="0"/>
          </a:p>
        </p:txBody>
      </p:sp>
    </p:spTree>
    <p:extLst>
      <p:ext uri="{BB962C8B-B14F-4D97-AF65-F5344CB8AC3E}">
        <p14:creationId xmlns:p14="http://schemas.microsoft.com/office/powerpoint/2010/main" val="198530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oop 33 at the top of the Going to the Sun 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67292" cy="578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start this in your unit</a:t>
            </a:r>
          </a:p>
        </p:txBody>
      </p:sp>
      <p:sp>
        <p:nvSpPr>
          <p:cNvPr id="3" name="Content Placeholder 2"/>
          <p:cNvSpPr>
            <a:spLocks noGrp="1"/>
          </p:cNvSpPr>
          <p:nvPr>
            <p:ph idx="1"/>
          </p:nvPr>
        </p:nvSpPr>
        <p:spPr/>
        <p:txBody>
          <a:bodyPr/>
          <a:lstStyle/>
          <a:p>
            <a:r>
              <a:rPr lang="en-US" dirty="0"/>
              <a:t>Be confident you can do it, (you really can)</a:t>
            </a:r>
          </a:p>
          <a:p>
            <a:r>
              <a:rPr lang="en-US" dirty="0"/>
              <a:t>Sell the idea to your PLC.  Get them excited by showing them pictures of other Troops doing these kinds of Trips</a:t>
            </a:r>
          </a:p>
          <a:p>
            <a:r>
              <a:rPr lang="en-US" dirty="0"/>
              <a:t>Sell your Troop Committee by doing the same thing at their meetings</a:t>
            </a:r>
          </a:p>
          <a:p>
            <a:r>
              <a:rPr lang="en-US" dirty="0"/>
              <a:t>Come up with a few ideas to plant a seed with your PLC.  Give them a few easy options to plan and then let them run with it</a:t>
            </a:r>
          </a:p>
        </p:txBody>
      </p:sp>
    </p:spTree>
    <p:extLst>
      <p:ext uri="{BB962C8B-B14F-4D97-AF65-F5344CB8AC3E}">
        <p14:creationId xmlns:p14="http://schemas.microsoft.com/office/powerpoint/2010/main" val="286045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Some things to think about</a:t>
            </a:r>
          </a:p>
        </p:txBody>
      </p:sp>
      <p:sp>
        <p:nvSpPr>
          <p:cNvPr id="3" name="Content Placeholder 2"/>
          <p:cNvSpPr>
            <a:spLocks noGrp="1"/>
          </p:cNvSpPr>
          <p:nvPr>
            <p:ph idx="1"/>
          </p:nvPr>
        </p:nvSpPr>
        <p:spPr/>
        <p:txBody>
          <a:bodyPr>
            <a:normAutofit lnSpcReduction="10000"/>
          </a:bodyPr>
          <a:lstStyle/>
          <a:p>
            <a:r>
              <a:rPr lang="en-US" dirty="0"/>
              <a:t>Get your ideas for the Trip from the Scouts.  Don’t just go where the adults want to go, or where you have always gone in the past</a:t>
            </a:r>
          </a:p>
          <a:p>
            <a:r>
              <a:rPr lang="en-US" dirty="0"/>
              <a:t>Figure out the </a:t>
            </a:r>
            <a:r>
              <a:rPr lang="en-US" u="sng" dirty="0"/>
              <a:t>dates</a:t>
            </a:r>
            <a:r>
              <a:rPr lang="en-US" dirty="0"/>
              <a:t> of your Trip as FAR in advance as possible and publish them, even if you don’t know where you are going yet</a:t>
            </a:r>
          </a:p>
          <a:p>
            <a:r>
              <a:rPr lang="en-US" dirty="0"/>
              <a:t>Check and double check reservations, especially if you are going far away</a:t>
            </a:r>
          </a:p>
          <a:p>
            <a:r>
              <a:rPr lang="en-US" dirty="0"/>
              <a:t>Have a loose Plan B, (and C), in case something unexpectedly comes up</a:t>
            </a:r>
          </a:p>
        </p:txBody>
      </p:sp>
    </p:spTree>
    <p:extLst>
      <p:ext uri="{BB962C8B-B14F-4D97-AF65-F5344CB8AC3E}">
        <p14:creationId xmlns:p14="http://schemas.microsoft.com/office/powerpoint/2010/main" val="39525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things to think about</a:t>
            </a:r>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a:t>Consider splitting up the Troop – more strenuous activities for older Scouts, less for younger</a:t>
            </a:r>
          </a:p>
          <a:p>
            <a:r>
              <a:rPr lang="en-US" dirty="0"/>
              <a:t>Not everyone wants to backpack for a solid week, do multiple things on your Trip</a:t>
            </a:r>
          </a:p>
          <a:p>
            <a:r>
              <a:rPr lang="en-US" dirty="0"/>
              <a:t>Don’t over schedule – have free time to just play games</a:t>
            </a:r>
          </a:p>
          <a:p>
            <a:r>
              <a:rPr lang="en-US" dirty="0"/>
              <a:t>Have Trip T-shirts made up.  Make the Scouts design them.  Have special t-shirt made for planners</a:t>
            </a:r>
          </a:p>
        </p:txBody>
      </p:sp>
    </p:spTree>
    <p:extLst>
      <p:ext uri="{BB962C8B-B14F-4D97-AF65-F5344CB8AC3E}">
        <p14:creationId xmlns:p14="http://schemas.microsoft.com/office/powerpoint/2010/main" val="245916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0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52" y="533400"/>
            <a:ext cx="8806602"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Think outside the box</a:t>
            </a:r>
          </a:p>
        </p:txBody>
      </p:sp>
      <p:sp>
        <p:nvSpPr>
          <p:cNvPr id="3" name="Content Placeholder 2"/>
          <p:cNvSpPr>
            <a:spLocks noGrp="1"/>
          </p:cNvSpPr>
          <p:nvPr>
            <p:ph idx="1"/>
          </p:nvPr>
        </p:nvSpPr>
        <p:spPr/>
        <p:txBody>
          <a:bodyPr>
            <a:normAutofit fontScale="92500" lnSpcReduction="20000"/>
          </a:bodyPr>
          <a:lstStyle/>
          <a:p>
            <a:r>
              <a:rPr lang="en-US" dirty="0"/>
              <a:t>When our last Glacier Trip was coming in over budget we had 6 adults drive out to MT in 2 minivans.  That saved us 6 adult tickets on Amtrak, and it saved us a 15 passenger van rental.  That FAR outweighed the price of gas for 2 minivans to get to MT.</a:t>
            </a:r>
          </a:p>
          <a:p>
            <a:r>
              <a:rPr lang="en-US" dirty="0"/>
              <a:t>Amtrak food isn’t cheap, (but it is good), so we had pizza delivered to the train as we went through a small town in ND.  </a:t>
            </a:r>
          </a:p>
          <a:p>
            <a:r>
              <a:rPr lang="en-US" dirty="0"/>
              <a:t>On another Trip at a long train stop we had a couple adults run to a nearby grocery store and buy box lunches that had been pre-ordered</a:t>
            </a:r>
          </a:p>
        </p:txBody>
      </p:sp>
    </p:spTree>
    <p:extLst>
      <p:ext uri="{BB962C8B-B14F-4D97-AF65-F5344CB8AC3E}">
        <p14:creationId xmlns:p14="http://schemas.microsoft.com/office/powerpoint/2010/main" val="406049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Make the Scouts plan this </a:t>
            </a:r>
          </a:p>
        </p:txBody>
      </p:sp>
      <p:sp>
        <p:nvSpPr>
          <p:cNvPr id="3" name="Content Placeholder 2"/>
          <p:cNvSpPr>
            <a:spLocks noGrp="1"/>
          </p:cNvSpPr>
          <p:nvPr>
            <p:ph idx="1"/>
          </p:nvPr>
        </p:nvSpPr>
        <p:spPr/>
        <p:txBody>
          <a:bodyPr>
            <a:normAutofit fontScale="77500" lnSpcReduction="20000"/>
          </a:bodyPr>
          <a:lstStyle/>
          <a:p>
            <a:r>
              <a:rPr lang="en-US" dirty="0"/>
              <a:t>Scouting is YOUTH RUN, don’t let </a:t>
            </a:r>
            <a:r>
              <a:rPr lang="en-US" dirty="0" err="1"/>
              <a:t>well meaning</a:t>
            </a:r>
            <a:r>
              <a:rPr lang="en-US" dirty="0"/>
              <a:t> adults take over</a:t>
            </a:r>
          </a:p>
          <a:p>
            <a:r>
              <a:rPr lang="en-US" dirty="0"/>
              <a:t>The youth CAN plan these Trips, they just might need some assistance and encouragement</a:t>
            </a:r>
          </a:p>
          <a:p>
            <a:r>
              <a:rPr lang="en-US" dirty="0"/>
              <a:t>Keep the planning committee small.  No more than 5 or 6 Scouts or the meetings get out of control</a:t>
            </a:r>
          </a:p>
          <a:p>
            <a:r>
              <a:rPr lang="en-US" dirty="0"/>
              <a:t>The Scouts will work a LOT harder planning this if they were the ones who chose the destination</a:t>
            </a:r>
          </a:p>
          <a:p>
            <a:r>
              <a:rPr lang="en-US" dirty="0"/>
              <a:t>Have a couple younger Scouts on the planning committee, they will be the ones planning future Trips.  Within a couple years your Troop will be planning these with no problems</a:t>
            </a:r>
          </a:p>
          <a:p>
            <a:r>
              <a:rPr lang="en-US" dirty="0"/>
              <a:t>Have the planning committee actually be in charge during the Trip.  When surprises happen make them figure out what to do about it</a:t>
            </a:r>
          </a:p>
        </p:txBody>
      </p:sp>
    </p:spTree>
    <p:extLst>
      <p:ext uri="{BB962C8B-B14F-4D97-AF65-F5344CB8AC3E}">
        <p14:creationId xmlns:p14="http://schemas.microsoft.com/office/powerpoint/2010/main" val="75261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pay for the Trip?</a:t>
            </a:r>
          </a:p>
        </p:txBody>
      </p:sp>
      <p:sp>
        <p:nvSpPr>
          <p:cNvPr id="3" name="Content Placeholder 2"/>
          <p:cNvSpPr>
            <a:spLocks noGrp="1"/>
          </p:cNvSpPr>
          <p:nvPr>
            <p:ph idx="1"/>
          </p:nvPr>
        </p:nvSpPr>
        <p:spPr>
          <a:xfrm>
            <a:off x="457200" y="1775191"/>
            <a:ext cx="8534400" cy="4625609"/>
          </a:xfrm>
        </p:spPr>
        <p:txBody>
          <a:bodyPr>
            <a:normAutofit fontScale="92500" lnSpcReduction="20000"/>
          </a:bodyPr>
          <a:lstStyle/>
          <a:p>
            <a:r>
              <a:rPr lang="en-US" dirty="0"/>
              <a:t>My Troop only has one fundraiser a year</a:t>
            </a:r>
          </a:p>
          <a:p>
            <a:pPr lvl="1"/>
            <a:r>
              <a:rPr lang="en-US" dirty="0"/>
              <a:t>Every Scout who meets his goals </a:t>
            </a:r>
            <a:r>
              <a:rPr lang="en-US" dirty="0" err="1"/>
              <a:t>get’s</a:t>
            </a:r>
            <a:r>
              <a:rPr lang="en-US" dirty="0"/>
              <a:t> $100 in their Scout account to use for this or summer camp</a:t>
            </a:r>
          </a:p>
          <a:p>
            <a:pPr lvl="1"/>
            <a:r>
              <a:rPr lang="en-US" dirty="0"/>
              <a:t>Troop will subsidize usually $100 per Scout per year, as long as Troop’s goals were met</a:t>
            </a:r>
          </a:p>
          <a:p>
            <a:r>
              <a:rPr lang="en-US" dirty="0"/>
              <a:t>You may need to hold multiple fundraisers, depending on what you are planning</a:t>
            </a:r>
          </a:p>
          <a:p>
            <a:r>
              <a:rPr lang="en-US" dirty="0"/>
              <a:t>Plan a long ways out to give your families time to save money for this</a:t>
            </a:r>
          </a:p>
          <a:p>
            <a:r>
              <a:rPr lang="en-US" dirty="0"/>
              <a:t>Have deposits due well in advance, and then final payments as you get close to deadlines, (i.e. your final payment to the airline is due)</a:t>
            </a:r>
          </a:p>
        </p:txBody>
      </p:sp>
    </p:spTree>
    <p:extLst>
      <p:ext uri="{BB962C8B-B14F-4D97-AF65-F5344CB8AC3E}">
        <p14:creationId xmlns:p14="http://schemas.microsoft.com/office/powerpoint/2010/main" val="1906329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Adult Chaperones</a:t>
            </a:r>
          </a:p>
        </p:txBody>
      </p:sp>
      <p:sp>
        <p:nvSpPr>
          <p:cNvPr id="3" name="Content Placeholder 2"/>
          <p:cNvSpPr>
            <a:spLocks noGrp="1"/>
          </p:cNvSpPr>
          <p:nvPr>
            <p:ph idx="1"/>
          </p:nvPr>
        </p:nvSpPr>
        <p:spPr>
          <a:xfrm>
            <a:off x="457200" y="1775191"/>
            <a:ext cx="8229600" cy="4854209"/>
          </a:xfrm>
        </p:spPr>
        <p:txBody>
          <a:bodyPr>
            <a:normAutofit fontScale="70000" lnSpcReduction="20000"/>
          </a:bodyPr>
          <a:lstStyle/>
          <a:p>
            <a:r>
              <a:rPr lang="en-US" dirty="0"/>
              <a:t>Get them lined up early</a:t>
            </a:r>
          </a:p>
          <a:p>
            <a:r>
              <a:rPr lang="en-US" dirty="0"/>
              <a:t>Make sure you have at least one extra, in case one drops out at the last minute.  That one extra adult is handy in case a driver gets sick or just tired and you need to swap drivers</a:t>
            </a:r>
          </a:p>
          <a:p>
            <a:r>
              <a:rPr lang="en-US" dirty="0"/>
              <a:t>If you are in cars it’s hard to have enough adults for 2 per car, but it’s a nice thing if you can have at least a couple extra, (though you still shouldn’t drive more than 10 hours per day)</a:t>
            </a:r>
          </a:p>
          <a:p>
            <a:r>
              <a:rPr lang="en-US" dirty="0"/>
              <a:t>Make sure that they are good with lots of Scouts and longer trips.  Finding that one of your adults isn’t working out is NOT good when you are a long ways from home, (been there, done that)</a:t>
            </a:r>
          </a:p>
          <a:p>
            <a:r>
              <a:rPr lang="en-US" dirty="0"/>
              <a:t>Have solid rules for the adults as well as youth</a:t>
            </a:r>
          </a:p>
          <a:p>
            <a:pPr lvl="2"/>
            <a:r>
              <a:rPr lang="en-US" dirty="0"/>
              <a:t>http://www.troop33.net/misc/parent_guidelines_for_camping_33.html</a:t>
            </a:r>
          </a:p>
          <a:p>
            <a:r>
              <a:rPr lang="en-US" dirty="0"/>
              <a:t>Adults do same pre-trip trial runs as youth.  Don’t just trust an adult who says “I have lots of experience canoeing”, make them show it to you on shake down trips</a:t>
            </a:r>
          </a:p>
          <a:p>
            <a:r>
              <a:rPr lang="en-US" dirty="0"/>
              <a:t>Find adults with the right skills – if you are backpacking in the deep back woods, have experienced leaders for that</a:t>
            </a:r>
          </a:p>
          <a:p>
            <a:endParaRPr lang="en-US" dirty="0"/>
          </a:p>
        </p:txBody>
      </p:sp>
    </p:spTree>
    <p:extLst>
      <p:ext uri="{BB962C8B-B14F-4D97-AF65-F5344CB8AC3E}">
        <p14:creationId xmlns:p14="http://schemas.microsoft.com/office/powerpoint/2010/main" val="2973307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Post Trip ideas</a:t>
            </a:r>
          </a:p>
        </p:txBody>
      </p:sp>
      <p:sp>
        <p:nvSpPr>
          <p:cNvPr id="3" name="Content Placeholder 2"/>
          <p:cNvSpPr>
            <a:spLocks noGrp="1"/>
          </p:cNvSpPr>
          <p:nvPr>
            <p:ph idx="1"/>
          </p:nvPr>
        </p:nvSpPr>
        <p:spPr>
          <a:xfrm>
            <a:off x="304800" y="1600200"/>
            <a:ext cx="8763000" cy="5181599"/>
          </a:xfrm>
        </p:spPr>
        <p:txBody>
          <a:bodyPr>
            <a:noAutofit/>
          </a:bodyPr>
          <a:lstStyle/>
          <a:p>
            <a:r>
              <a:rPr lang="en-US" sz="2400" dirty="0"/>
              <a:t>Learn from your Trip – Try to have every adult and Jr Leader write up a debrief about what worked good and bad, and what should be done differently next time</a:t>
            </a:r>
          </a:p>
          <a:p>
            <a:r>
              <a:rPr lang="en-US" sz="2400" dirty="0"/>
              <a:t>Analyze your finances – Track and break down every expense to determine how close you were on budgeting every item.  </a:t>
            </a:r>
          </a:p>
          <a:p>
            <a:r>
              <a:rPr lang="en-US" sz="2400" dirty="0"/>
              <a:t>These two tips will be invaluable the next time you do this specific Trip again</a:t>
            </a:r>
          </a:p>
          <a:p>
            <a:r>
              <a:rPr lang="en-US" sz="2400" dirty="0"/>
              <a:t>Post lots of pictures – get Scouts excited to do another Trip the following year!  Plus these pictures are remarkable recruiting material.  We’ve had MANY Scouts join our Troop just because of these pictures</a:t>
            </a:r>
          </a:p>
          <a:p>
            <a:r>
              <a:rPr lang="en-US" sz="2400" dirty="0"/>
              <a:t>On the last night of our Trips we have a final campfire, during which each Scout lists what their favorite memory was, what they learned, and where they want to go next year</a:t>
            </a:r>
          </a:p>
        </p:txBody>
      </p:sp>
    </p:spTree>
    <p:extLst>
      <p:ext uri="{BB962C8B-B14F-4D97-AF65-F5344CB8AC3E}">
        <p14:creationId xmlns:p14="http://schemas.microsoft.com/office/powerpoint/2010/main" val="127472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“High Adventure” Trip? </a:t>
            </a:r>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a:t>Wikipedia describes it as:</a:t>
            </a:r>
          </a:p>
          <a:p>
            <a:pPr marL="0" indent="0">
              <a:buNone/>
            </a:pPr>
            <a:r>
              <a:rPr lang="en-US" b="1" dirty="0"/>
              <a:t>“High adventure</a:t>
            </a:r>
            <a:r>
              <a:rPr lang="en-US" dirty="0"/>
              <a:t> is a type of outdoor experience. It typically is meant to include activities like </a:t>
            </a:r>
            <a:r>
              <a:rPr lang="en-US" dirty="0">
                <a:hlinkClick r:id="rId2" tooltip="Backpacking (wilderness)"/>
              </a:rPr>
              <a:t>backpacking</a:t>
            </a:r>
            <a:r>
              <a:rPr lang="en-US" dirty="0"/>
              <a:t>, </a:t>
            </a:r>
            <a:r>
              <a:rPr lang="en-US" dirty="0">
                <a:hlinkClick r:id="rId3" tooltip="Hiking"/>
              </a:rPr>
              <a:t>hiking</a:t>
            </a:r>
            <a:r>
              <a:rPr lang="en-US" dirty="0"/>
              <a:t>, </a:t>
            </a:r>
            <a:r>
              <a:rPr lang="en-US" dirty="0">
                <a:hlinkClick r:id="rId4" tooltip="Kayaking"/>
              </a:rPr>
              <a:t>kayaking</a:t>
            </a:r>
            <a:r>
              <a:rPr lang="en-US" dirty="0"/>
              <a:t> or </a:t>
            </a:r>
            <a:r>
              <a:rPr lang="en-US" dirty="0">
                <a:hlinkClick r:id="rId5" tooltip="Canoeing"/>
              </a:rPr>
              <a:t>canoeing</a:t>
            </a:r>
            <a:r>
              <a:rPr lang="en-US" dirty="0"/>
              <a:t>. It may also </a:t>
            </a:r>
            <a:r>
              <a:rPr lang="en-US" dirty="0" err="1"/>
              <a:t>include</a:t>
            </a:r>
            <a:r>
              <a:rPr lang="en-US" u="sng" dirty="0" err="1">
                <a:hlinkClick r:id="rId6" tooltip="Mountaineering"/>
              </a:rPr>
              <a:t>mountaineering</a:t>
            </a:r>
            <a:r>
              <a:rPr lang="en-US" dirty="0"/>
              <a:t>, </a:t>
            </a:r>
            <a:r>
              <a:rPr lang="en-US" dirty="0">
                <a:hlinkClick r:id="rId7" tooltip="Rock climbing"/>
              </a:rPr>
              <a:t>rock climbing</a:t>
            </a:r>
            <a:r>
              <a:rPr lang="en-US" dirty="0"/>
              <a:t>, </a:t>
            </a:r>
            <a:r>
              <a:rPr lang="en-US" dirty="0">
                <a:hlinkClick r:id="rId8" tooltip="Mountain biking"/>
              </a:rPr>
              <a:t>mountain biking</a:t>
            </a:r>
            <a:r>
              <a:rPr lang="en-US" dirty="0"/>
              <a:t>, </a:t>
            </a:r>
            <a:r>
              <a:rPr lang="en-US" dirty="0">
                <a:hlinkClick r:id="rId9" tooltip="Orienteering"/>
              </a:rPr>
              <a:t>orienteering</a:t>
            </a:r>
            <a:r>
              <a:rPr lang="en-US" dirty="0"/>
              <a:t>, </a:t>
            </a:r>
            <a:r>
              <a:rPr lang="en-US" dirty="0">
                <a:hlinkClick r:id="rId10" tooltip="Hang gliding"/>
              </a:rPr>
              <a:t>hang gliding</a:t>
            </a:r>
            <a:r>
              <a:rPr lang="en-US" dirty="0"/>
              <a:t>, </a:t>
            </a:r>
            <a:r>
              <a:rPr lang="en-US" dirty="0">
                <a:hlinkClick r:id="rId11" tooltip="Paragliding"/>
              </a:rPr>
              <a:t>paragliding</a:t>
            </a:r>
            <a:r>
              <a:rPr lang="en-US" dirty="0"/>
              <a:t> and </a:t>
            </a:r>
            <a:r>
              <a:rPr lang="en-US" dirty="0">
                <a:hlinkClick r:id="rId12" tooltip="Hot air ballooning"/>
              </a:rPr>
              <a:t>hot air ballooning</a:t>
            </a:r>
            <a:r>
              <a:rPr lang="en-US" dirty="0"/>
              <a:t>.”</a:t>
            </a:r>
          </a:p>
          <a:p>
            <a:pPr marL="0" indent="0">
              <a:buNone/>
            </a:pPr>
            <a:endParaRPr lang="en-US" dirty="0"/>
          </a:p>
          <a:p>
            <a:r>
              <a:rPr lang="en-US" dirty="0"/>
              <a:t>For most in the BSA it implies going to one of the big National HA bases such as </a:t>
            </a:r>
            <a:r>
              <a:rPr lang="en-US" dirty="0" err="1"/>
              <a:t>Philmont</a:t>
            </a:r>
            <a:endParaRPr lang="en-US" dirty="0"/>
          </a:p>
        </p:txBody>
      </p:sp>
    </p:spTree>
    <p:extLst>
      <p:ext uri="{BB962C8B-B14F-4D97-AF65-F5344CB8AC3E}">
        <p14:creationId xmlns:p14="http://schemas.microsoft.com/office/powerpoint/2010/main" val="2774736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546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8165592" cy="917448"/>
          </a:xfrm>
        </p:spPr>
        <p:txBody>
          <a:bodyPr/>
          <a:lstStyle/>
          <a:p>
            <a:r>
              <a:rPr lang="en-US" dirty="0"/>
              <a:t>I hope you learned something!</a:t>
            </a:r>
          </a:p>
        </p:txBody>
      </p:sp>
      <p:sp>
        <p:nvSpPr>
          <p:cNvPr id="5" name="Text Placeholder 4"/>
          <p:cNvSpPr>
            <a:spLocks noGrp="1"/>
          </p:cNvSpPr>
          <p:nvPr>
            <p:ph type="body" idx="1"/>
          </p:nvPr>
        </p:nvSpPr>
        <p:spPr/>
        <p:txBody>
          <a:bodyPr/>
          <a:lstStyle/>
          <a:p>
            <a:r>
              <a:rPr lang="en-US" dirty="0"/>
              <a:t>For more information feel free to email me at </a:t>
            </a:r>
            <a:r>
              <a:rPr lang="en-US" dirty="0">
                <a:hlinkClick r:id="rId2"/>
              </a:rPr>
              <a:t>ted.mclaughlin@gmail.com</a:t>
            </a:r>
            <a:endParaRPr lang="en-US" dirty="0"/>
          </a:p>
          <a:p>
            <a:endParaRPr lang="en-US" dirty="0"/>
          </a:p>
        </p:txBody>
      </p:sp>
    </p:spTree>
    <p:extLst>
      <p:ext uri="{BB962C8B-B14F-4D97-AF65-F5344CB8AC3E}">
        <p14:creationId xmlns:p14="http://schemas.microsoft.com/office/powerpoint/2010/main" val="141367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Addendums</a:t>
            </a:r>
            <a:br>
              <a:rPr lang="en-US" dirty="0"/>
            </a:br>
            <a:r>
              <a:rPr lang="en-US" sz="2400" dirty="0"/>
              <a:t>(more detailed info)</a:t>
            </a:r>
            <a:endParaRPr lang="en-US" dirty="0"/>
          </a:p>
        </p:txBody>
      </p:sp>
      <p:sp>
        <p:nvSpPr>
          <p:cNvPr id="3" name="Content Placeholder 2"/>
          <p:cNvSpPr>
            <a:spLocks noGrp="1"/>
          </p:cNvSpPr>
          <p:nvPr>
            <p:ph idx="1"/>
          </p:nvPr>
        </p:nvSpPr>
        <p:spPr/>
        <p:txBody>
          <a:bodyPr/>
          <a:lstStyle/>
          <a:p>
            <a:r>
              <a:rPr lang="en-US" dirty="0"/>
              <a:t>How we plan our Trips – 4 pages</a:t>
            </a:r>
          </a:p>
          <a:p>
            <a:r>
              <a:rPr lang="en-US" dirty="0"/>
              <a:t>Food – 2 pages</a:t>
            </a:r>
          </a:p>
          <a:p>
            <a:r>
              <a:rPr lang="en-US" dirty="0"/>
              <a:t>Using the internet to plan – 1 page</a:t>
            </a:r>
          </a:p>
          <a:p>
            <a:r>
              <a:rPr lang="en-US" dirty="0"/>
              <a:t>Transportation – 3 pages</a:t>
            </a:r>
          </a:p>
          <a:p>
            <a:r>
              <a:rPr lang="en-US" dirty="0"/>
              <a:t>Medical – 2 pages</a:t>
            </a:r>
          </a:p>
          <a:p>
            <a:r>
              <a:rPr lang="en-US" dirty="0"/>
              <a:t>Budgeting – 3 pages</a:t>
            </a:r>
          </a:p>
          <a:p>
            <a:r>
              <a:rPr lang="en-US" dirty="0"/>
              <a:t>Sample itineraries – 1 page</a:t>
            </a:r>
          </a:p>
          <a:p>
            <a:r>
              <a:rPr lang="en-US" dirty="0"/>
              <a:t>Be Prepared – 1 page</a:t>
            </a:r>
          </a:p>
          <a:p>
            <a:r>
              <a:rPr lang="en-US" dirty="0"/>
              <a:t>Other resources – 1 page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5878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we plan our Trips</a:t>
            </a:r>
          </a:p>
        </p:txBody>
      </p:sp>
      <p:sp>
        <p:nvSpPr>
          <p:cNvPr id="3" name="Content Placeholder 2"/>
          <p:cNvSpPr>
            <a:spLocks noGrp="1"/>
          </p:cNvSpPr>
          <p:nvPr>
            <p:ph idx="1"/>
          </p:nvPr>
        </p:nvSpPr>
        <p:spPr/>
        <p:txBody>
          <a:bodyPr>
            <a:normAutofit fontScale="92500" lnSpcReduction="20000"/>
          </a:bodyPr>
          <a:lstStyle/>
          <a:p>
            <a:r>
              <a:rPr lang="en-US" dirty="0"/>
              <a:t>Late September - Date for next year’s Trip is picked and published to all families in the Troop</a:t>
            </a:r>
          </a:p>
          <a:p>
            <a:r>
              <a:rPr lang="en-US" dirty="0"/>
              <a:t>Early October – Scouts get together to start brainstorming.  Start with a couple dozen ideas, narrow it down to 3 or 4  </a:t>
            </a:r>
          </a:p>
          <a:p>
            <a:r>
              <a:rPr lang="en-US" dirty="0"/>
              <a:t>Mid-October – Each idea has a Scout “Sponsor”, who has to sell that idea to the rest of the Jr Leaders however they can.  The Sponsor also has to come up with a ‘rough’ itinerary.</a:t>
            </a:r>
          </a:p>
          <a:p>
            <a:r>
              <a:rPr lang="en-US" dirty="0"/>
              <a:t>Late October – Vote is taken, and planning committee formed. SPL and Sponsor are always on that Committee. </a:t>
            </a:r>
          </a:p>
        </p:txBody>
      </p:sp>
    </p:spTree>
    <p:extLst>
      <p:ext uri="{BB962C8B-B14F-4D97-AF65-F5344CB8AC3E}">
        <p14:creationId xmlns:p14="http://schemas.microsoft.com/office/powerpoint/2010/main" val="1308110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we plan our Trips</a:t>
            </a:r>
          </a:p>
        </p:txBody>
      </p:sp>
      <p:sp>
        <p:nvSpPr>
          <p:cNvPr id="3" name="Content Placeholder 2"/>
          <p:cNvSpPr>
            <a:spLocks noGrp="1"/>
          </p:cNvSpPr>
          <p:nvPr>
            <p:ph idx="1"/>
          </p:nvPr>
        </p:nvSpPr>
        <p:spPr/>
        <p:txBody>
          <a:bodyPr>
            <a:normAutofit fontScale="92500" lnSpcReduction="20000"/>
          </a:bodyPr>
          <a:lstStyle/>
          <a:p>
            <a:r>
              <a:rPr lang="en-US" dirty="0"/>
              <a:t>Early Nov – Idea and rough budget presented to Troop Cmte for their approval.  This is also where we find out how much money the Troop will subsidize the Trip, (wreath sales are done)</a:t>
            </a:r>
          </a:p>
          <a:p>
            <a:r>
              <a:rPr lang="en-US" dirty="0"/>
              <a:t>Mid-Late Nov – Planning Cmte solicits ideas from Scouts/Adults and fills out the itinerary</a:t>
            </a:r>
          </a:p>
          <a:p>
            <a:r>
              <a:rPr lang="en-US" dirty="0"/>
              <a:t>Dec/Jan – Planning Cmte presents plan to the Troop Court of Honor.  This is to start getting Scouts excited about it, and give parents a chance to start planning for it, (i.e. planning around it)</a:t>
            </a:r>
          </a:p>
        </p:txBody>
      </p:sp>
    </p:spTree>
    <p:extLst>
      <p:ext uri="{BB962C8B-B14F-4D97-AF65-F5344CB8AC3E}">
        <p14:creationId xmlns:p14="http://schemas.microsoft.com/office/powerpoint/2010/main" val="456721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we plan our Trips</a:t>
            </a:r>
          </a:p>
        </p:txBody>
      </p:sp>
      <p:sp>
        <p:nvSpPr>
          <p:cNvPr id="3" name="Content Placeholder 2"/>
          <p:cNvSpPr>
            <a:spLocks noGrp="1"/>
          </p:cNvSpPr>
          <p:nvPr>
            <p:ph idx="1"/>
          </p:nvPr>
        </p:nvSpPr>
        <p:spPr/>
        <p:txBody>
          <a:bodyPr>
            <a:normAutofit fontScale="92500" lnSpcReduction="20000"/>
          </a:bodyPr>
          <a:lstStyle/>
          <a:p>
            <a:r>
              <a:rPr lang="en-US" dirty="0"/>
              <a:t>Jan – March – Depending on where we are going, and how we are getting there, any place that requires reservations is identified and reservations confirmed, (especially air or train tickets).  Dates of required payments figured out, which determines when final payments from Scouts will be due.  Initial down payments from Scouts are due</a:t>
            </a:r>
          </a:p>
          <a:p>
            <a:r>
              <a:rPr lang="en-US" dirty="0"/>
              <a:t>April – May – The </a:t>
            </a:r>
            <a:r>
              <a:rPr lang="en-US" dirty="0" err="1"/>
              <a:t>nitty</a:t>
            </a:r>
            <a:r>
              <a:rPr lang="en-US" dirty="0"/>
              <a:t> gritty details are worked out by planning committee.   Final payments are made from Scouts going</a:t>
            </a:r>
          </a:p>
        </p:txBody>
      </p:sp>
    </p:spTree>
    <p:extLst>
      <p:ext uri="{BB962C8B-B14F-4D97-AF65-F5344CB8AC3E}">
        <p14:creationId xmlns:p14="http://schemas.microsoft.com/office/powerpoint/2010/main" val="1745540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we plan our Trips</a:t>
            </a:r>
          </a:p>
        </p:txBody>
      </p:sp>
      <p:sp>
        <p:nvSpPr>
          <p:cNvPr id="3" name="Content Placeholder 2"/>
          <p:cNvSpPr>
            <a:spLocks noGrp="1"/>
          </p:cNvSpPr>
          <p:nvPr>
            <p:ph idx="1"/>
          </p:nvPr>
        </p:nvSpPr>
        <p:spPr>
          <a:xfrm>
            <a:off x="457200" y="1775191"/>
            <a:ext cx="8686800" cy="4625609"/>
          </a:xfrm>
        </p:spPr>
        <p:txBody>
          <a:bodyPr>
            <a:normAutofit fontScale="47500" lnSpcReduction="20000"/>
          </a:bodyPr>
          <a:lstStyle/>
          <a:p>
            <a:r>
              <a:rPr lang="en-US" sz="5100" dirty="0"/>
              <a:t>April – May – Shake down backpacking campouts or canoe trips, as well as weekly meetings devoted to prep work if necessary</a:t>
            </a:r>
          </a:p>
          <a:p>
            <a:r>
              <a:rPr lang="en-US" sz="5100" dirty="0"/>
              <a:t>May – Final gear lists, (Scout, Patrol, Troop), are finalized and checked</a:t>
            </a:r>
          </a:p>
          <a:p>
            <a:r>
              <a:rPr lang="en-US" sz="5100" dirty="0"/>
              <a:t>Late May – Early June – Non-perishable foods purchased in bulk</a:t>
            </a:r>
          </a:p>
          <a:p>
            <a:r>
              <a:rPr lang="en-US" sz="5100" dirty="0"/>
              <a:t>Early June – Food sorted by patrol/date and packed according to plan.  Backpacking trips handled a little different</a:t>
            </a:r>
          </a:p>
          <a:p>
            <a:r>
              <a:rPr lang="en-US" sz="5100" dirty="0"/>
              <a:t>Right before Trip – perishables purchased if necessary depending on Trip.  All personal and Troop gear is loaded into the Troop trailer a week in advance of departure.  That makes the departure go MUCH smoother</a:t>
            </a:r>
          </a:p>
          <a:p>
            <a:r>
              <a:rPr lang="en-US" sz="5100" dirty="0"/>
              <a:t>(the above plan works good for US based trips.  Overseas trips will require more long term planning)</a:t>
            </a:r>
          </a:p>
          <a:p>
            <a:pPr marL="0" indent="0">
              <a:buNone/>
            </a:pPr>
            <a:endParaRPr lang="en-US" dirty="0"/>
          </a:p>
        </p:txBody>
      </p:sp>
    </p:spTree>
    <p:extLst>
      <p:ext uri="{BB962C8B-B14F-4D97-AF65-F5344CB8AC3E}">
        <p14:creationId xmlns:p14="http://schemas.microsoft.com/office/powerpoint/2010/main" val="2608617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 It’s VERY important</a:t>
            </a:r>
          </a:p>
        </p:txBody>
      </p:sp>
      <p:sp>
        <p:nvSpPr>
          <p:cNvPr id="3" name="Content Placeholder 2"/>
          <p:cNvSpPr>
            <a:spLocks noGrp="1"/>
          </p:cNvSpPr>
          <p:nvPr>
            <p:ph idx="1"/>
          </p:nvPr>
        </p:nvSpPr>
        <p:spPr/>
        <p:txBody>
          <a:bodyPr>
            <a:normAutofit fontScale="77500" lnSpcReduction="20000"/>
          </a:bodyPr>
          <a:lstStyle/>
          <a:p>
            <a:r>
              <a:rPr lang="en-US" dirty="0"/>
              <a:t>Ask the Scouts what they want to eat – have a survey for each meal type, (i.e. breakfast, lunch, dinner)</a:t>
            </a:r>
          </a:p>
          <a:p>
            <a:r>
              <a:rPr lang="en-US" dirty="0"/>
              <a:t>Buy early, look for sales</a:t>
            </a:r>
          </a:p>
          <a:p>
            <a:r>
              <a:rPr lang="en-US" dirty="0"/>
              <a:t>Buy in bulk at Sam’s Club, then split it into Patrol servings.  We normally do lunch as a Troop, but breakfast and dinner are cooked by patrols</a:t>
            </a:r>
          </a:p>
          <a:p>
            <a:r>
              <a:rPr lang="en-US" dirty="0"/>
              <a:t>Buy non-perishables at home early, then buy perishables right before you leave.  Then do a food run during the Trip to restock</a:t>
            </a:r>
          </a:p>
          <a:p>
            <a:r>
              <a:rPr lang="en-US" dirty="0"/>
              <a:t>Plan for snacks and good desserts.  On a long trip the Scouts will get tired without enough food, and it’s better to buy a little extra</a:t>
            </a:r>
          </a:p>
          <a:p>
            <a:r>
              <a:rPr lang="en-US" dirty="0"/>
              <a:t>End on a bang! – Eat out somewhere nice for  your last meal of the Trip</a:t>
            </a:r>
          </a:p>
        </p:txBody>
      </p:sp>
    </p:spTree>
    <p:extLst>
      <p:ext uri="{BB962C8B-B14F-4D97-AF65-F5344CB8AC3E}">
        <p14:creationId xmlns:p14="http://schemas.microsoft.com/office/powerpoint/2010/main" val="3486624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Food thoughts</a:t>
            </a:r>
          </a:p>
        </p:txBody>
      </p:sp>
      <p:sp>
        <p:nvSpPr>
          <p:cNvPr id="3" name="Content Placeholder 2"/>
          <p:cNvSpPr>
            <a:spLocks noGrp="1"/>
          </p:cNvSpPr>
          <p:nvPr>
            <p:ph idx="1"/>
          </p:nvPr>
        </p:nvSpPr>
        <p:spPr/>
        <p:txBody>
          <a:bodyPr>
            <a:normAutofit fontScale="92500" lnSpcReduction="20000"/>
          </a:bodyPr>
          <a:lstStyle/>
          <a:p>
            <a:r>
              <a:rPr lang="en-US" dirty="0"/>
              <a:t>Have a separate box for food that you will eat on the way there/back.  PBJ, apples, cookies </a:t>
            </a:r>
            <a:r>
              <a:rPr lang="en-US" dirty="0" err="1"/>
              <a:t>etc</a:t>
            </a:r>
            <a:r>
              <a:rPr lang="en-US" dirty="0"/>
              <a:t> that are easy to eat a rest stop.  This should be right by the door in your Troop trailer for easy access</a:t>
            </a:r>
          </a:p>
          <a:p>
            <a:r>
              <a:rPr lang="en-US" dirty="0"/>
              <a:t>It’s cheaper to buy food at grocery store along the way than to hit fast food, you just have to make sure there is a bathroom somewhere when you are eating it</a:t>
            </a:r>
          </a:p>
          <a:p>
            <a:r>
              <a:rPr lang="en-US" dirty="0"/>
              <a:t>If you have a big group, not every small town grocery store will have enough of what you need</a:t>
            </a:r>
          </a:p>
        </p:txBody>
      </p:sp>
    </p:spTree>
    <p:extLst>
      <p:ext uri="{BB962C8B-B14F-4D97-AF65-F5344CB8AC3E}">
        <p14:creationId xmlns:p14="http://schemas.microsoft.com/office/powerpoint/2010/main" val="66891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internet is your friend</a:t>
            </a:r>
          </a:p>
        </p:txBody>
      </p:sp>
      <p:sp>
        <p:nvSpPr>
          <p:cNvPr id="3" name="Content Placeholder 2"/>
          <p:cNvSpPr>
            <a:spLocks noGrp="1"/>
          </p:cNvSpPr>
          <p:nvPr>
            <p:ph idx="1"/>
          </p:nvPr>
        </p:nvSpPr>
        <p:spPr/>
        <p:txBody>
          <a:bodyPr>
            <a:normAutofit fontScale="92500" lnSpcReduction="20000"/>
          </a:bodyPr>
          <a:lstStyle/>
          <a:p>
            <a:r>
              <a:rPr lang="en-US" dirty="0"/>
              <a:t>Planning your route with Google Maps makes this process SO much easier</a:t>
            </a:r>
          </a:p>
          <a:p>
            <a:r>
              <a:rPr lang="en-US" dirty="0"/>
              <a:t>You can find every rest area in the upper </a:t>
            </a:r>
            <a:r>
              <a:rPr lang="en-US" dirty="0" err="1"/>
              <a:t>midwest</a:t>
            </a:r>
            <a:r>
              <a:rPr lang="en-US" dirty="0"/>
              <a:t>, which makes route planning easier</a:t>
            </a:r>
          </a:p>
          <a:p>
            <a:r>
              <a:rPr lang="en-US" dirty="0"/>
              <a:t>Google Street View can show you things you might not expect, (like a rest area that doesn’t actually have any bathrooms)</a:t>
            </a:r>
          </a:p>
          <a:p>
            <a:r>
              <a:rPr lang="en-US" dirty="0"/>
              <a:t>Checking every state’s DOT road construction maps before you leave home</a:t>
            </a:r>
          </a:p>
          <a:p>
            <a:r>
              <a:rPr lang="en-US" dirty="0"/>
              <a:t>Find Troops where you are going and contact them.  Find out what they do in their area</a:t>
            </a:r>
          </a:p>
          <a:p>
            <a:endParaRPr lang="en-US" dirty="0"/>
          </a:p>
        </p:txBody>
      </p:sp>
    </p:spTree>
    <p:extLst>
      <p:ext uri="{BB962C8B-B14F-4D97-AF65-F5344CB8AC3E}">
        <p14:creationId xmlns:p14="http://schemas.microsoft.com/office/powerpoint/2010/main" val="145288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“Roll your Own” mean?</a:t>
            </a:r>
          </a:p>
        </p:txBody>
      </p:sp>
      <p:sp>
        <p:nvSpPr>
          <p:cNvPr id="3" name="Content Placeholder 2"/>
          <p:cNvSpPr>
            <a:spLocks noGrp="1"/>
          </p:cNvSpPr>
          <p:nvPr>
            <p:ph idx="1"/>
          </p:nvPr>
        </p:nvSpPr>
        <p:spPr/>
        <p:txBody>
          <a:bodyPr/>
          <a:lstStyle/>
          <a:p>
            <a:r>
              <a:rPr lang="en-US" dirty="0"/>
              <a:t>A long term trip to a non-BSA location.  This could be a State Park, a National Park, a bike trail, a river, or another country</a:t>
            </a:r>
          </a:p>
          <a:p>
            <a:r>
              <a:rPr lang="en-US" dirty="0"/>
              <a:t>Your Troop/Crew plans it without having a lot of hand holding from another organization</a:t>
            </a:r>
          </a:p>
          <a:p>
            <a:r>
              <a:rPr lang="en-US" dirty="0"/>
              <a:t>A way to do exactly what your Troop/Crew wants to do, and to not select from pre-defined activities</a:t>
            </a:r>
          </a:p>
          <a:p>
            <a:endParaRPr lang="en-US" dirty="0"/>
          </a:p>
        </p:txBody>
      </p:sp>
    </p:spTree>
    <p:extLst>
      <p:ext uri="{BB962C8B-B14F-4D97-AF65-F5344CB8AC3E}">
        <p14:creationId xmlns:p14="http://schemas.microsoft.com/office/powerpoint/2010/main" val="180434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Transportation</a:t>
            </a:r>
          </a:p>
        </p:txBody>
      </p:sp>
      <p:sp>
        <p:nvSpPr>
          <p:cNvPr id="3" name="Content Placeholder 2"/>
          <p:cNvSpPr>
            <a:spLocks noGrp="1"/>
          </p:cNvSpPr>
          <p:nvPr>
            <p:ph idx="1"/>
          </p:nvPr>
        </p:nvSpPr>
        <p:spPr>
          <a:xfrm>
            <a:off x="152400" y="1676401"/>
            <a:ext cx="8915400" cy="5029200"/>
          </a:xfrm>
        </p:spPr>
        <p:txBody>
          <a:bodyPr>
            <a:noAutofit/>
          </a:bodyPr>
          <a:lstStyle/>
          <a:p>
            <a:r>
              <a:rPr lang="en-US" sz="2400" dirty="0"/>
              <a:t>Planes, trains, and automobiles – All have their place in your plans</a:t>
            </a:r>
          </a:p>
          <a:p>
            <a:r>
              <a:rPr lang="en-US" sz="2400" dirty="0"/>
              <a:t>Planes – are fast but expensive</a:t>
            </a:r>
          </a:p>
          <a:p>
            <a:r>
              <a:rPr lang="en-US" sz="2400" dirty="0"/>
              <a:t>Trains – a little less expensive than planes,  but faster than vehicles.  Scouts love to travel by train, but expect delays</a:t>
            </a:r>
          </a:p>
          <a:p>
            <a:r>
              <a:rPr lang="en-US" sz="2400" dirty="0"/>
              <a:t>Charter bus – We’ve discussed this option, but never used it, so I can’t say much about it. </a:t>
            </a:r>
          </a:p>
          <a:p>
            <a:r>
              <a:rPr lang="en-US" sz="2400" dirty="0"/>
              <a:t>15 passenger van rentals – An option that can help when you can’t find enough seatbelts, or adults willing to use their vehicles.  One big concern is that 15 passenger vehicles are rated as the most dangerous vehicles in the world to drive</a:t>
            </a:r>
          </a:p>
          <a:p>
            <a:r>
              <a:rPr lang="en-US" sz="2400" dirty="0"/>
              <a:t>Mini-vans &amp; cars – slow, but cheap.  Note that there IS a cost to time.  If you have 8 days total for your Trip, do you want to spend 4 days of that on the road going there and coming home?</a:t>
            </a:r>
          </a:p>
        </p:txBody>
      </p:sp>
    </p:spTree>
    <p:extLst>
      <p:ext uri="{BB962C8B-B14F-4D97-AF65-F5344CB8AC3E}">
        <p14:creationId xmlns:p14="http://schemas.microsoft.com/office/powerpoint/2010/main" val="2651542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Transportation</a:t>
            </a:r>
          </a:p>
        </p:txBody>
      </p:sp>
      <p:sp>
        <p:nvSpPr>
          <p:cNvPr id="3" name="Content Placeholder 2"/>
          <p:cNvSpPr>
            <a:spLocks noGrp="1"/>
          </p:cNvSpPr>
          <p:nvPr>
            <p:ph idx="1"/>
          </p:nvPr>
        </p:nvSpPr>
        <p:spPr/>
        <p:txBody>
          <a:bodyPr>
            <a:normAutofit fontScale="55000" lnSpcReduction="20000"/>
          </a:bodyPr>
          <a:lstStyle/>
          <a:p>
            <a:r>
              <a:rPr lang="en-US" dirty="0"/>
              <a:t>G2SS says no convoying – But we do it every trip.  It makes it much easier to handle food while driving long distances</a:t>
            </a:r>
          </a:p>
          <a:p>
            <a:r>
              <a:rPr lang="en-US" dirty="0"/>
              <a:t>Slowest vehicle sets the speed – Usually this is the one towing your trailer if you have one</a:t>
            </a:r>
          </a:p>
          <a:p>
            <a:r>
              <a:rPr lang="en-US" dirty="0"/>
              <a:t>Try to have more than one trailer hitch, just in case</a:t>
            </a:r>
          </a:p>
          <a:p>
            <a:r>
              <a:rPr lang="en-US" dirty="0"/>
              <a:t>Leave at 8:00am – drive for 2 hours, take .5 hour break.  Drive 1.5 hours,  eat 1 hour lunch.  Drive 2 hours, have a .5 hour break, drive 2 hours, have 1 hour dinner.  Drive 2 hours, camp for the night.  This gives drivers a chance to unwind, and Scouts a chance to blow off energy playing games</a:t>
            </a:r>
          </a:p>
          <a:p>
            <a:r>
              <a:rPr lang="en-US" dirty="0"/>
              <a:t>Don’t be afraid to “camp” at a church or military barracks along the way to save the time spent setting up and taking down tents</a:t>
            </a:r>
          </a:p>
          <a:p>
            <a:r>
              <a:rPr lang="en-US" dirty="0"/>
              <a:t>Don’t try to go more than 2 hours without a planned stop.  Otherwise you will almost assuredly have to stop when some Scout has to pee</a:t>
            </a:r>
          </a:p>
          <a:p>
            <a:r>
              <a:rPr lang="en-US" dirty="0"/>
              <a:t>BSA limits driving to 10 hours of actual driving.  That’s a good limit.  You do NOT want drivers falling asleep at the wheel</a:t>
            </a:r>
          </a:p>
          <a:p>
            <a:r>
              <a:rPr lang="en-US" dirty="0"/>
              <a:t>If you are driving in mountains, or even just long steep hills, make sure your drivers understand about downshifting.  This is critical with a van load of kids and gear, especially if it has a trailer.  Too many people think that only applies to semi-trucks.  It also applies to mini-vans as well!</a:t>
            </a:r>
          </a:p>
        </p:txBody>
      </p:sp>
    </p:spTree>
    <p:extLst>
      <p:ext uri="{BB962C8B-B14F-4D97-AF65-F5344CB8AC3E}">
        <p14:creationId xmlns:p14="http://schemas.microsoft.com/office/powerpoint/2010/main" val="2552303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more transportation</a:t>
            </a:r>
          </a:p>
        </p:txBody>
      </p:sp>
      <p:sp>
        <p:nvSpPr>
          <p:cNvPr id="3" name="Content Placeholder 2"/>
          <p:cNvSpPr>
            <a:spLocks noGrp="1"/>
          </p:cNvSpPr>
          <p:nvPr>
            <p:ph idx="1"/>
          </p:nvPr>
        </p:nvSpPr>
        <p:spPr>
          <a:xfrm>
            <a:off x="228600" y="1676401"/>
            <a:ext cx="8763000" cy="4724400"/>
          </a:xfrm>
        </p:spPr>
        <p:txBody>
          <a:bodyPr>
            <a:normAutofit fontScale="62500" lnSpcReduction="20000"/>
          </a:bodyPr>
          <a:lstStyle/>
          <a:p>
            <a:r>
              <a:rPr lang="en-US" dirty="0"/>
              <a:t>Record gas purchases for every vehicle every time you put gas in them</a:t>
            </a:r>
          </a:p>
          <a:p>
            <a:r>
              <a:rPr lang="en-US" dirty="0"/>
              <a:t>Try to have a little wiggle room on # of seatbelts so when a car breaks down the whole Troop isn’t stuck.</a:t>
            </a:r>
          </a:p>
          <a:p>
            <a:r>
              <a:rPr lang="en-US" dirty="0"/>
              <a:t>Strongly suggest to adults that they get tune-ups/maintenance done on their vehicles before the Trip</a:t>
            </a:r>
          </a:p>
          <a:p>
            <a:r>
              <a:rPr lang="en-US" dirty="0"/>
              <a:t>Have every vehicle have an extra set of keys that is stored in a different vehicle</a:t>
            </a:r>
          </a:p>
          <a:p>
            <a:r>
              <a:rPr lang="en-US" dirty="0"/>
              <a:t>Have the Scouts navigate in the vehicles – it’s a great learning opportunity</a:t>
            </a:r>
          </a:p>
          <a:p>
            <a:r>
              <a:rPr lang="en-US" dirty="0"/>
              <a:t>Have every vehicle have a copy of Google maps for every day, showing every stop and so on.  Make the Scouts read them and tell the driver what to do</a:t>
            </a:r>
          </a:p>
          <a:p>
            <a:r>
              <a:rPr lang="en-US" dirty="0"/>
              <a:t>Have every driver’s cell phone numbers, and any other numbers you can get, in each vehicle.  This is very handy when someone gets lost or breaks down</a:t>
            </a:r>
          </a:p>
          <a:p>
            <a:r>
              <a:rPr lang="en-US" dirty="0"/>
              <a:t>Communications can be a problem in remote areas – plan for cell phone loss.  Also try apps such as “Find My Friends” or </a:t>
            </a:r>
            <a:r>
              <a:rPr lang="en-US" dirty="0" err="1"/>
              <a:t>Waze</a:t>
            </a:r>
            <a:r>
              <a:rPr lang="en-US" dirty="0"/>
              <a:t> to help</a:t>
            </a:r>
          </a:p>
          <a:p>
            <a:r>
              <a:rPr lang="en-US" dirty="0"/>
              <a:t>Know in advance who is riding in which vehicle.  Keep patrols together if possible.  </a:t>
            </a:r>
          </a:p>
          <a:p>
            <a:r>
              <a:rPr lang="en-US" dirty="0"/>
              <a:t>Every driver should KNOW who is in their vehicle</a:t>
            </a:r>
          </a:p>
          <a:p>
            <a:r>
              <a:rPr lang="en-US" dirty="0"/>
              <a:t>At every stop the SPL should double check to make sure every Scout is back in the vehicle that they are supposed to be in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7620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Medical Stuff</a:t>
            </a:r>
          </a:p>
        </p:txBody>
      </p:sp>
      <p:sp>
        <p:nvSpPr>
          <p:cNvPr id="3" name="Content Placeholder 2"/>
          <p:cNvSpPr>
            <a:spLocks noGrp="1"/>
          </p:cNvSpPr>
          <p:nvPr>
            <p:ph idx="1"/>
          </p:nvPr>
        </p:nvSpPr>
        <p:spPr/>
        <p:txBody>
          <a:bodyPr>
            <a:normAutofit fontScale="77500" lnSpcReduction="20000"/>
          </a:bodyPr>
          <a:lstStyle/>
          <a:p>
            <a:r>
              <a:rPr lang="en-US" dirty="0"/>
              <a:t>Get medical forms/issues figured out well in advance.</a:t>
            </a:r>
          </a:p>
          <a:p>
            <a:r>
              <a:rPr lang="en-US" dirty="0"/>
              <a:t>Make sure Scouts (and adults) are physically fit enough to do the things that you want to do</a:t>
            </a:r>
          </a:p>
          <a:p>
            <a:r>
              <a:rPr lang="en-US" dirty="0"/>
              <a:t>Have shakedown weekends in advance to make sure</a:t>
            </a:r>
          </a:p>
          <a:p>
            <a:r>
              <a:rPr lang="en-US" dirty="0"/>
              <a:t>Try to find a medical type person to go along with you if at all possible</a:t>
            </a:r>
          </a:p>
          <a:p>
            <a:r>
              <a:rPr lang="en-US" dirty="0"/>
              <a:t>If your Troop/crew is splitting up, make sure that there are first aid kits with all groups</a:t>
            </a:r>
          </a:p>
          <a:p>
            <a:r>
              <a:rPr lang="en-US" dirty="0"/>
              <a:t>The same thing for medical forms, make sure if the group splits up that a COPY of each Scout’s medical form goes with them</a:t>
            </a:r>
          </a:p>
          <a:p>
            <a:r>
              <a:rPr lang="en-US" dirty="0"/>
              <a:t>Know the location of every ER/Clinic anywhere close to where you are going.  This has proven VERY valuable in the past.  Google maps is great for planning these in advance</a:t>
            </a:r>
          </a:p>
          <a:p>
            <a:endParaRPr lang="en-US" dirty="0"/>
          </a:p>
        </p:txBody>
      </p:sp>
    </p:spTree>
    <p:extLst>
      <p:ext uri="{BB962C8B-B14F-4D97-AF65-F5344CB8AC3E}">
        <p14:creationId xmlns:p14="http://schemas.microsoft.com/office/powerpoint/2010/main" val="1802317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Medical</a:t>
            </a:r>
          </a:p>
        </p:txBody>
      </p:sp>
      <p:sp>
        <p:nvSpPr>
          <p:cNvPr id="3" name="Content Placeholder 2"/>
          <p:cNvSpPr>
            <a:spLocks noGrp="1"/>
          </p:cNvSpPr>
          <p:nvPr>
            <p:ph idx="1"/>
          </p:nvPr>
        </p:nvSpPr>
        <p:spPr/>
        <p:txBody>
          <a:bodyPr>
            <a:normAutofit fontScale="92500" lnSpcReduction="10000"/>
          </a:bodyPr>
          <a:lstStyle/>
          <a:p>
            <a:r>
              <a:rPr lang="en-US" dirty="0"/>
              <a:t>Bring extra meds, especially for the critical ones.  Don’t let one swamped canoe lose all of them</a:t>
            </a:r>
          </a:p>
          <a:p>
            <a:r>
              <a:rPr lang="en-US" dirty="0"/>
              <a:t>These kinds of Trips can be much more stressful than a weekend campout or a week at summer camp.  Make sure you think of any medical issues from that perspective, especially for scouts with emotional conditions</a:t>
            </a:r>
          </a:p>
          <a:p>
            <a:r>
              <a:rPr lang="en-US" dirty="0"/>
              <a:t>Homesickness can be more of a problem on these kinds of trips than summer camp,  (even for older Scouts), be prepared to deal with it</a:t>
            </a:r>
          </a:p>
          <a:p>
            <a:endParaRPr lang="en-US" dirty="0"/>
          </a:p>
          <a:p>
            <a:endParaRPr lang="en-US" dirty="0"/>
          </a:p>
        </p:txBody>
      </p:sp>
    </p:spTree>
    <p:extLst>
      <p:ext uri="{BB962C8B-B14F-4D97-AF65-F5344CB8AC3E}">
        <p14:creationId xmlns:p14="http://schemas.microsoft.com/office/powerpoint/2010/main" val="12992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Budgeting</a:t>
            </a:r>
          </a:p>
        </p:txBody>
      </p:sp>
      <p:sp>
        <p:nvSpPr>
          <p:cNvPr id="3" name="Content Placeholder 2"/>
          <p:cNvSpPr>
            <a:spLocks noGrp="1"/>
          </p:cNvSpPr>
          <p:nvPr>
            <p:ph idx="1"/>
          </p:nvPr>
        </p:nvSpPr>
        <p:spPr>
          <a:xfrm>
            <a:off x="228600" y="1775191"/>
            <a:ext cx="8763000" cy="4854209"/>
          </a:xfrm>
        </p:spPr>
        <p:txBody>
          <a:bodyPr>
            <a:normAutofit fontScale="77500" lnSpcReduction="20000"/>
          </a:bodyPr>
          <a:lstStyle/>
          <a:p>
            <a:r>
              <a:rPr lang="en-US" dirty="0"/>
              <a:t>Be generous with your expected expenses, (as in plan higher than you expect them to be)</a:t>
            </a:r>
          </a:p>
          <a:p>
            <a:r>
              <a:rPr lang="en-US" dirty="0"/>
              <a:t>Plan in a contingency amount because something unexpected WILL come up</a:t>
            </a:r>
          </a:p>
          <a:p>
            <a:r>
              <a:rPr lang="en-US" dirty="0"/>
              <a:t>I budget $8 for food per person per day, and that is usually more than we spend</a:t>
            </a:r>
          </a:p>
          <a:p>
            <a:r>
              <a:rPr lang="en-US" dirty="0"/>
              <a:t>Budget for adults for caffeine.  Seriously.  On a long trip it’s better to budget $50 or $75 than to have an adult fall asleep at the wheel</a:t>
            </a:r>
          </a:p>
          <a:p>
            <a:r>
              <a:rPr lang="en-US" dirty="0"/>
              <a:t>For most of our trips we don’t charge the adults.  We figure if they are donating a week of vacation, plus wear and tear on their vehicle, the other parents can pay for their Trip.  The only time we charge adults is when we have plane/train type tickets</a:t>
            </a:r>
          </a:p>
          <a:p>
            <a:r>
              <a:rPr lang="en-US" dirty="0"/>
              <a:t>Prepay as much as possible – it’s easier on the trip leader’s credit cards if half the stuff is already paid for</a:t>
            </a:r>
          </a:p>
          <a:p>
            <a:endParaRPr lang="en-US" dirty="0"/>
          </a:p>
          <a:p>
            <a:endParaRPr lang="en-US" dirty="0"/>
          </a:p>
        </p:txBody>
      </p:sp>
    </p:spTree>
    <p:extLst>
      <p:ext uri="{BB962C8B-B14F-4D97-AF65-F5344CB8AC3E}">
        <p14:creationId xmlns:p14="http://schemas.microsoft.com/office/powerpoint/2010/main" val="2684010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Budgeting things to remember</a:t>
            </a:r>
          </a:p>
        </p:txBody>
      </p:sp>
      <p:sp>
        <p:nvSpPr>
          <p:cNvPr id="3" name="Content Placeholder 2"/>
          <p:cNvSpPr>
            <a:spLocks noGrp="1"/>
          </p:cNvSpPr>
          <p:nvPr>
            <p:ph idx="1"/>
          </p:nvPr>
        </p:nvSpPr>
        <p:spPr/>
        <p:txBody>
          <a:bodyPr>
            <a:normAutofit fontScale="85000" lnSpcReduction="20000"/>
          </a:bodyPr>
          <a:lstStyle/>
          <a:p>
            <a:r>
              <a:rPr lang="en-US" dirty="0"/>
              <a:t>Don’t forget tolls/fees - bridges, toll roads, state park camping fees, </a:t>
            </a:r>
            <a:r>
              <a:rPr lang="en-US" dirty="0" err="1"/>
              <a:t>etc</a:t>
            </a:r>
            <a:r>
              <a:rPr lang="en-US" dirty="0"/>
              <a:t> add up quickly</a:t>
            </a:r>
          </a:p>
          <a:p>
            <a:r>
              <a:rPr lang="en-US" dirty="0"/>
              <a:t>Tips for guides – most guides don’t make a lot of money, as Scouts we should tip them</a:t>
            </a:r>
          </a:p>
          <a:p>
            <a:r>
              <a:rPr lang="en-US" dirty="0"/>
              <a:t>Propane/white gas/</a:t>
            </a:r>
            <a:r>
              <a:rPr lang="en-US" dirty="0" err="1"/>
              <a:t>etc</a:t>
            </a:r>
            <a:r>
              <a:rPr lang="en-US" dirty="0"/>
              <a:t> – it adds up over a week</a:t>
            </a:r>
          </a:p>
          <a:p>
            <a:r>
              <a:rPr lang="en-US" dirty="0"/>
              <a:t>Firewood – it’s not cheap, and don’t even think of trying to bring it from home</a:t>
            </a:r>
          </a:p>
          <a:p>
            <a:r>
              <a:rPr lang="en-US" dirty="0"/>
              <a:t>Gas – find out the MPG of all vehicles, cut it by 10%, guess the price of gas, add 10%, guess total expected miles, add 10%, then figure out Trip fuel costs</a:t>
            </a:r>
          </a:p>
          <a:p>
            <a:r>
              <a:rPr lang="en-US" dirty="0"/>
              <a:t>Be aware that some outfitters and such won’t accept credit cards.  Find out before you arrive what your payment options will be</a:t>
            </a:r>
          </a:p>
          <a:p>
            <a:endParaRPr lang="en-US" dirty="0"/>
          </a:p>
          <a:p>
            <a:endParaRPr lang="en-US" dirty="0"/>
          </a:p>
        </p:txBody>
      </p:sp>
    </p:spTree>
    <p:extLst>
      <p:ext uri="{BB962C8B-B14F-4D97-AF65-F5344CB8AC3E}">
        <p14:creationId xmlns:p14="http://schemas.microsoft.com/office/powerpoint/2010/main" val="2835151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28582672"/>
              </p:ext>
            </p:extLst>
          </p:nvPr>
        </p:nvGraphicFramePr>
        <p:xfrm>
          <a:off x="533400" y="152411"/>
          <a:ext cx="7239000" cy="6163351"/>
        </p:xfrm>
        <a:graphic>
          <a:graphicData uri="http://schemas.openxmlformats.org/drawingml/2006/table">
            <a:tbl>
              <a:tblPr/>
              <a:tblGrid>
                <a:gridCol w="985225">
                  <a:extLst>
                    <a:ext uri="{9D8B030D-6E8A-4147-A177-3AD203B41FA5}">
                      <a16:colId xmlns:a16="http://schemas.microsoft.com/office/drawing/2014/main" val="20000"/>
                    </a:ext>
                  </a:extLst>
                </a:gridCol>
                <a:gridCol w="207258">
                  <a:extLst>
                    <a:ext uri="{9D8B030D-6E8A-4147-A177-3AD203B41FA5}">
                      <a16:colId xmlns:a16="http://schemas.microsoft.com/office/drawing/2014/main" val="20001"/>
                    </a:ext>
                  </a:extLst>
                </a:gridCol>
                <a:gridCol w="516642">
                  <a:extLst>
                    <a:ext uri="{9D8B030D-6E8A-4147-A177-3AD203B41FA5}">
                      <a16:colId xmlns:a16="http://schemas.microsoft.com/office/drawing/2014/main" val="20002"/>
                    </a:ext>
                  </a:extLst>
                </a:gridCol>
                <a:gridCol w="351437">
                  <a:extLst>
                    <a:ext uri="{9D8B030D-6E8A-4147-A177-3AD203B41FA5}">
                      <a16:colId xmlns:a16="http://schemas.microsoft.com/office/drawing/2014/main" val="20003"/>
                    </a:ext>
                  </a:extLst>
                </a:gridCol>
                <a:gridCol w="594740">
                  <a:extLst>
                    <a:ext uri="{9D8B030D-6E8A-4147-A177-3AD203B41FA5}">
                      <a16:colId xmlns:a16="http://schemas.microsoft.com/office/drawing/2014/main" val="20004"/>
                    </a:ext>
                  </a:extLst>
                </a:gridCol>
                <a:gridCol w="387481">
                  <a:extLst>
                    <a:ext uri="{9D8B030D-6E8A-4147-A177-3AD203B41FA5}">
                      <a16:colId xmlns:a16="http://schemas.microsoft.com/office/drawing/2014/main" val="20005"/>
                    </a:ext>
                  </a:extLst>
                </a:gridCol>
                <a:gridCol w="666829">
                  <a:extLst>
                    <a:ext uri="{9D8B030D-6E8A-4147-A177-3AD203B41FA5}">
                      <a16:colId xmlns:a16="http://schemas.microsoft.com/office/drawing/2014/main" val="20006"/>
                    </a:ext>
                  </a:extLst>
                </a:gridCol>
                <a:gridCol w="171213">
                  <a:extLst>
                    <a:ext uri="{9D8B030D-6E8A-4147-A177-3AD203B41FA5}">
                      <a16:colId xmlns:a16="http://schemas.microsoft.com/office/drawing/2014/main" val="20007"/>
                    </a:ext>
                  </a:extLst>
                </a:gridCol>
                <a:gridCol w="711886">
                  <a:extLst>
                    <a:ext uri="{9D8B030D-6E8A-4147-A177-3AD203B41FA5}">
                      <a16:colId xmlns:a16="http://schemas.microsoft.com/office/drawing/2014/main" val="20008"/>
                    </a:ext>
                  </a:extLst>
                </a:gridCol>
                <a:gridCol w="240298">
                  <a:extLst>
                    <a:ext uri="{9D8B030D-6E8A-4147-A177-3AD203B41FA5}">
                      <a16:colId xmlns:a16="http://schemas.microsoft.com/office/drawing/2014/main" val="20009"/>
                    </a:ext>
                  </a:extLst>
                </a:gridCol>
                <a:gridCol w="675840">
                  <a:extLst>
                    <a:ext uri="{9D8B030D-6E8A-4147-A177-3AD203B41FA5}">
                      <a16:colId xmlns:a16="http://schemas.microsoft.com/office/drawing/2014/main" val="20010"/>
                    </a:ext>
                  </a:extLst>
                </a:gridCol>
                <a:gridCol w="576717">
                  <a:extLst>
                    <a:ext uri="{9D8B030D-6E8A-4147-A177-3AD203B41FA5}">
                      <a16:colId xmlns:a16="http://schemas.microsoft.com/office/drawing/2014/main" val="20011"/>
                    </a:ext>
                  </a:extLst>
                </a:gridCol>
                <a:gridCol w="576717">
                  <a:extLst>
                    <a:ext uri="{9D8B030D-6E8A-4147-A177-3AD203B41FA5}">
                      <a16:colId xmlns:a16="http://schemas.microsoft.com/office/drawing/2014/main" val="20012"/>
                    </a:ext>
                  </a:extLst>
                </a:gridCol>
                <a:gridCol w="576717">
                  <a:extLst>
                    <a:ext uri="{9D8B030D-6E8A-4147-A177-3AD203B41FA5}">
                      <a16:colId xmlns:a16="http://schemas.microsoft.com/office/drawing/2014/main" val="20013"/>
                    </a:ext>
                  </a:extLst>
                </a:gridCol>
              </a:tblGrid>
              <a:tr h="143562">
                <a:tc>
                  <a:txBody>
                    <a:bodyPr/>
                    <a:lstStyle/>
                    <a:p>
                      <a:pPr algn="l" fontAlgn="b"/>
                      <a:endParaRPr lang="en-US" sz="600" b="0" i="0" u="none" strike="noStrike" dirty="0">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5">
                  <a:txBody>
                    <a:bodyPr/>
                    <a:lstStyle/>
                    <a:p>
                      <a:pPr algn="l" fontAlgn="b"/>
                      <a:r>
                        <a:rPr lang="en-US" sz="600" b="1" i="0" u="sng" strike="noStrike">
                          <a:effectLst/>
                          <a:latin typeface="Arial"/>
                        </a:rPr>
                        <a:t>Actual income &amp; Expenses vs Budget</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0"/>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1"/>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1" i="0" u="sng" strike="noStrike">
                          <a:effectLst/>
                          <a:latin typeface="Arial"/>
                        </a:rPr>
                        <a:t>Actual</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1" i="0" u="sng" strike="noStrike">
                          <a:effectLst/>
                          <a:latin typeface="Arial"/>
                        </a:rPr>
                        <a:t>Budgeted</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r>
                        <a:rPr lang="en-US" sz="600" b="1" i="0" u="sng" strike="noStrike">
                          <a:effectLst/>
                          <a:latin typeface="Arial"/>
                        </a:rPr>
                        <a:t>Difference:</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2"/>
                  </a:ext>
                </a:extLst>
              </a:tr>
              <a:tr h="143562">
                <a:tc>
                  <a:txBody>
                    <a:bodyPr/>
                    <a:lstStyle/>
                    <a:p>
                      <a:pPr algn="l" fontAlgn="b"/>
                      <a:r>
                        <a:rPr lang="en-US" sz="600" b="0" i="0" u="none" strike="noStrike">
                          <a:effectLst/>
                          <a:latin typeface="Arial"/>
                        </a:rPr>
                        <a:t>Scout payments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$350</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x</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33</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a:t>
                      </a: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11,550.00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11,550.00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3"/>
                  </a:ext>
                </a:extLst>
              </a:tr>
              <a:tr h="143562">
                <a:tc>
                  <a:txBody>
                    <a:bodyPr/>
                    <a:lstStyle/>
                    <a:p>
                      <a:pPr algn="l" fontAlgn="b"/>
                      <a:r>
                        <a:rPr lang="en-US" sz="600" b="0" i="0" u="none" strike="noStrike">
                          <a:effectLst/>
                          <a:latin typeface="Arial"/>
                        </a:rPr>
                        <a:t>Adult payments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$350</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x</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11</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a:t>
                      </a: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3,850.00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3,850.00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4"/>
                  </a:ext>
                </a:extLst>
              </a:tr>
              <a:tr h="413798">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Particpant Income</a:t>
                      </a: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44</a:t>
                      </a: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15,400.00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15,400.00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5"/>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6"/>
                  </a:ext>
                </a:extLst>
              </a:tr>
              <a:tr h="143562">
                <a:tc>
                  <a:txBody>
                    <a:bodyPr/>
                    <a:lstStyle/>
                    <a:p>
                      <a:pPr algn="l" fontAlgn="b"/>
                      <a:r>
                        <a:rPr lang="en-US" sz="600" b="0" i="0" u="none" strike="noStrike">
                          <a:effectLst/>
                          <a:latin typeface="Arial"/>
                        </a:rPr>
                        <a:t>Troop Subsidy</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$150</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x</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44</a:t>
                      </a:r>
                    </a:p>
                  </a:txBody>
                  <a:tcPr marL="5961" marR="5961" marT="5961" marB="0" anchor="b">
                    <a:lnL>
                      <a:noFill/>
                    </a:lnL>
                    <a:lnR>
                      <a:noFill/>
                    </a:lnR>
                    <a:lnT>
                      <a:noFill/>
                    </a:lnT>
                    <a:lnB>
                      <a:noFill/>
                    </a:lnB>
                  </a:tcPr>
                </a:tc>
                <a:tc>
                  <a:txBody>
                    <a:bodyPr/>
                    <a:lstStyle/>
                    <a:p>
                      <a:pPr algn="ctr" fontAlgn="b"/>
                      <a:r>
                        <a:rPr lang="en-US" sz="600" b="0" i="0" u="none" strike="noStrike">
                          <a:effectLst/>
                          <a:latin typeface="Arial"/>
                        </a:rPr>
                        <a:t>=</a:t>
                      </a: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6,600.00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7"/>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gridSpan="2">
                  <a:txBody>
                    <a:bodyPr/>
                    <a:lstStyle/>
                    <a:p>
                      <a:pPr algn="l" fontAlgn="b"/>
                      <a:r>
                        <a:rPr lang="en-US" sz="600" b="0" i="0" u="none" strike="noStrike">
                          <a:effectLst/>
                          <a:latin typeface="Arial"/>
                        </a:rPr>
                        <a:t>Total Income</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15,400.00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22,000.00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8"/>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09"/>
                  </a:ext>
                </a:extLst>
              </a:tr>
              <a:tr h="143562">
                <a:tc>
                  <a:txBody>
                    <a:bodyPr/>
                    <a:lstStyle/>
                    <a:p>
                      <a:pPr algn="l" fontAlgn="b"/>
                      <a:r>
                        <a:rPr lang="en-US" sz="600" b="0" i="0" u="none" strike="noStrike">
                          <a:effectLst/>
                          <a:latin typeface="Arial"/>
                        </a:rPr>
                        <a:t>Amtrak</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7,869.00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7,854.00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15.00</a:t>
                      </a:r>
                    </a:p>
                  </a:txBody>
                  <a:tcPr marL="5961" marR="5961" marT="5961" marB="0" anchor="b">
                    <a:lnL>
                      <a:noFill/>
                    </a:lnL>
                    <a:lnR>
                      <a:noFill/>
                    </a:lnR>
                    <a:lnT>
                      <a:noFill/>
                    </a:lnT>
                    <a:lnB>
                      <a:noFill/>
                    </a:lnB>
                  </a:tcPr>
                </a:tc>
                <a:tc gridSpan="3">
                  <a:txBody>
                    <a:bodyPr/>
                    <a:lstStyle/>
                    <a:p>
                      <a:pPr algn="l" fontAlgn="b"/>
                      <a:r>
                        <a:rPr lang="en-US" sz="600" b="0" i="0" u="none" strike="noStrike">
                          <a:effectLst/>
                          <a:latin typeface="Arial"/>
                        </a:rPr>
                        <a:t>(positives are bad here)</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43562">
                <a:tc gridSpan="2">
                  <a:txBody>
                    <a:bodyPr/>
                    <a:lstStyle/>
                    <a:p>
                      <a:pPr algn="l" fontAlgn="b"/>
                      <a:r>
                        <a:rPr lang="en-US" sz="600" b="0" i="0" u="none" strike="noStrike">
                          <a:effectLst/>
                          <a:latin typeface="Arial"/>
                        </a:rPr>
                        <a:t>15 Pass Van rental</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2,470.54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2,470.54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1"/>
                  </a:ext>
                </a:extLst>
              </a:tr>
              <a:tr h="143562">
                <a:tc>
                  <a:txBody>
                    <a:bodyPr/>
                    <a:lstStyle/>
                    <a:p>
                      <a:pPr algn="l" fontAlgn="b"/>
                      <a:r>
                        <a:rPr lang="en-US" sz="600" b="0" i="0" u="none" strike="noStrike">
                          <a:effectLst/>
                          <a:latin typeface="Arial"/>
                        </a:rPr>
                        <a:t>Van Gas</a:t>
                      </a:r>
                    </a:p>
                  </a:txBody>
                  <a:tcPr marL="5961" marR="5961" marT="5961" marB="0" anchor="b">
                    <a:lnL>
                      <a:noFill/>
                    </a:lnL>
                    <a:lnR>
                      <a:noFill/>
                    </a:lnR>
                    <a:lnT>
                      <a:noFill/>
                    </a:lnT>
                    <a:lnB>
                      <a:noFill/>
                    </a:lnB>
                  </a:tcPr>
                </a:tc>
                <a:tc>
                  <a:txBody>
                    <a:bodyPr/>
                    <a:lstStyle/>
                    <a:p>
                      <a:pPr algn="l"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1,533.62</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1,283.62</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2"/>
                  </a:ext>
                </a:extLst>
              </a:tr>
              <a:tr h="143562">
                <a:tc>
                  <a:txBody>
                    <a:bodyPr/>
                    <a:lstStyle/>
                    <a:p>
                      <a:pPr algn="l"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solidFill>
                          <a:srgbClr val="FF0000"/>
                        </a:solidFill>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3"/>
                  </a:ext>
                </a:extLst>
              </a:tr>
              <a:tr h="143562">
                <a:tc gridSpan="2">
                  <a:txBody>
                    <a:bodyPr/>
                    <a:lstStyle/>
                    <a:p>
                      <a:pPr algn="l" fontAlgn="b"/>
                      <a:r>
                        <a:rPr lang="en-US" sz="600" b="0" i="0" u="none" strike="noStrike">
                          <a:effectLst/>
                          <a:latin typeface="Arial"/>
                        </a:rPr>
                        <a:t>Whitewater Rafting</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1,909.20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1,720.00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189.20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4"/>
                  </a:ext>
                </a:extLst>
              </a:tr>
              <a:tr h="143562">
                <a:tc gridSpan="2">
                  <a:txBody>
                    <a:bodyPr/>
                    <a:lstStyle/>
                    <a:p>
                      <a:pPr algn="l" fontAlgn="b"/>
                      <a:r>
                        <a:rPr lang="en-US" sz="600" b="0" i="0" u="none" strike="noStrike">
                          <a:effectLst/>
                          <a:latin typeface="Arial"/>
                        </a:rPr>
                        <a:t>Whitewater pictures</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60.00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-60.00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5"/>
                  </a:ext>
                </a:extLst>
              </a:tr>
              <a:tr h="143562">
                <a:tc gridSpan="5">
                  <a:txBody>
                    <a:bodyPr/>
                    <a:lstStyle/>
                    <a:p>
                      <a:pPr algn="l" fontAlgn="b"/>
                      <a:r>
                        <a:rPr lang="en-US" sz="600" b="0" i="0" u="none" strike="noStrike">
                          <a:effectLst/>
                          <a:latin typeface="Arial"/>
                        </a:rPr>
                        <a:t>Horseback riding for 2 Scouts &amp; 1 adult</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105.00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105.00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6"/>
                  </a:ext>
                </a:extLst>
              </a:tr>
              <a:tr h="143562">
                <a:tc>
                  <a:txBody>
                    <a:bodyPr/>
                    <a:lstStyle/>
                    <a:p>
                      <a:pPr algn="l" fontAlgn="b"/>
                      <a:r>
                        <a:rPr lang="en-US" sz="600" b="0" i="0" u="none" strike="noStrike">
                          <a:effectLst/>
                          <a:latin typeface="Arial"/>
                        </a:rPr>
                        <a:t>Tips for guides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120.00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7"/>
                  </a:ext>
                </a:extLst>
              </a:tr>
              <a:tr h="143562">
                <a:tc>
                  <a:txBody>
                    <a:bodyPr/>
                    <a:lstStyle/>
                    <a:p>
                      <a:pPr algn="l" fontAlgn="b"/>
                      <a:r>
                        <a:rPr lang="en-US" sz="600" b="0" i="0" u="none" strike="noStrike">
                          <a:effectLst/>
                          <a:latin typeface="Arial"/>
                        </a:rPr>
                        <a:t>Moutain Biking</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1,701.00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1,580.00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121.00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8"/>
                  </a:ext>
                </a:extLst>
              </a:tr>
              <a:tr h="143562">
                <a:tc>
                  <a:txBody>
                    <a:bodyPr/>
                    <a:lstStyle/>
                    <a:p>
                      <a:pPr algn="l" fontAlgn="b"/>
                      <a:r>
                        <a:rPr lang="en-US" sz="600" b="0" i="0" u="none" strike="noStrike">
                          <a:effectLst/>
                          <a:latin typeface="Arial"/>
                        </a:rPr>
                        <a:t>Lift Tickets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378.00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382.00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-4.00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19"/>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0"/>
                  </a:ext>
                </a:extLst>
              </a:tr>
              <a:tr h="143562">
                <a:tc>
                  <a:txBody>
                    <a:bodyPr/>
                    <a:lstStyle/>
                    <a:p>
                      <a:pPr algn="l" fontAlgn="b"/>
                      <a:r>
                        <a:rPr lang="en-US" sz="600" b="0" i="0" u="none" strike="noStrike">
                          <a:effectLst/>
                          <a:latin typeface="Arial"/>
                        </a:rPr>
                        <a:t>Food - Groceries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2,147.04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3,225.00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-1,077.96</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1"/>
                  </a:ext>
                </a:extLst>
              </a:tr>
              <a:tr h="143562">
                <a:tc>
                  <a:txBody>
                    <a:bodyPr/>
                    <a:lstStyle/>
                    <a:p>
                      <a:pPr algn="l" fontAlgn="b"/>
                      <a:r>
                        <a:rPr lang="en-US" sz="600" b="0" i="0" u="none" strike="noStrike">
                          <a:effectLst/>
                          <a:latin typeface="Arial"/>
                        </a:rPr>
                        <a:t>Train Food</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525.46</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720.00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-194.54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2"/>
                  </a:ext>
                </a:extLst>
              </a:tr>
              <a:tr h="143562">
                <a:tc>
                  <a:txBody>
                    <a:bodyPr/>
                    <a:lstStyle/>
                    <a:p>
                      <a:pPr algn="l" fontAlgn="b"/>
                      <a:r>
                        <a:rPr lang="en-US" sz="600" b="0" i="0" u="none" strike="noStrike">
                          <a:effectLst/>
                          <a:latin typeface="Arial"/>
                        </a:rPr>
                        <a:t>Food - Eat out</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344.00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-344.00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3"/>
                  </a:ext>
                </a:extLst>
              </a:tr>
              <a:tr h="143562">
                <a:tc gridSpan="2">
                  <a:txBody>
                    <a:bodyPr/>
                    <a:lstStyle/>
                    <a:p>
                      <a:pPr algn="l" fontAlgn="b"/>
                      <a:r>
                        <a:rPr lang="en-US" sz="600" b="0" i="0" u="none" strike="noStrike">
                          <a:effectLst/>
                          <a:latin typeface="Arial"/>
                        </a:rPr>
                        <a:t>Huckleberry shakes</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3">
                  <a:txBody>
                    <a:bodyPr/>
                    <a:lstStyle/>
                    <a:p>
                      <a:pPr algn="l" fontAlgn="b"/>
                      <a:r>
                        <a:rPr lang="en-US" sz="600" b="0" i="0" u="none" strike="noStrike">
                          <a:effectLst/>
                          <a:latin typeface="Arial"/>
                        </a:rPr>
                        <a:t>in with the food reciepts</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107.50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-107.50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4"/>
                  </a:ext>
                </a:extLst>
              </a:tr>
              <a:tr h="143562">
                <a:tc>
                  <a:txBody>
                    <a:bodyPr/>
                    <a:lstStyle/>
                    <a:p>
                      <a:pPr algn="l" fontAlgn="b"/>
                      <a:r>
                        <a:rPr lang="en-US" sz="600" b="0" i="0" u="none" strike="noStrike">
                          <a:effectLst/>
                          <a:latin typeface="Arial"/>
                        </a:rPr>
                        <a:t>Min-Van Food</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88.38</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88.38</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5"/>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6"/>
                  </a:ext>
                </a:extLst>
              </a:tr>
              <a:tr h="143562">
                <a:tc>
                  <a:txBody>
                    <a:bodyPr/>
                    <a:lstStyle/>
                    <a:p>
                      <a:pPr algn="l" fontAlgn="b"/>
                      <a:r>
                        <a:rPr lang="en-US" sz="600" b="0" i="0" u="none" strike="noStrike">
                          <a:effectLst/>
                          <a:latin typeface="Arial"/>
                        </a:rPr>
                        <a:t>Misc</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1,148.34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1,000.00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148.34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7"/>
                  </a:ext>
                </a:extLst>
              </a:tr>
              <a:tr h="143562">
                <a:tc>
                  <a:txBody>
                    <a:bodyPr/>
                    <a:lstStyle/>
                    <a:p>
                      <a:pPr algn="l" fontAlgn="b"/>
                      <a:r>
                        <a:rPr lang="en-US" sz="600" b="0" i="0" u="none" strike="noStrike">
                          <a:effectLst/>
                          <a:latin typeface="Arial"/>
                        </a:rPr>
                        <a:t>Camping Fees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616.51</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598.67</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17.84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8"/>
                  </a:ext>
                </a:extLst>
              </a:tr>
              <a:tr h="143562">
                <a:tc gridSpan="3">
                  <a:txBody>
                    <a:bodyPr/>
                    <a:lstStyle/>
                    <a:p>
                      <a:pPr algn="l" fontAlgn="b"/>
                      <a:r>
                        <a:rPr lang="en-US" sz="600" b="0" i="0" u="none" strike="noStrike">
                          <a:effectLst/>
                          <a:latin typeface="Arial"/>
                        </a:rPr>
                        <a:t>Back Country Camping fees</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19.25</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520.00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-500.75</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29"/>
                  </a:ext>
                </a:extLst>
              </a:tr>
              <a:tr h="143562">
                <a:tc gridSpan="2">
                  <a:txBody>
                    <a:bodyPr/>
                    <a:lstStyle/>
                    <a:p>
                      <a:pPr algn="l" fontAlgn="b"/>
                      <a:r>
                        <a:rPr lang="en-US" sz="600" b="0" i="0" u="none" strike="noStrike">
                          <a:effectLst/>
                          <a:latin typeface="Arial"/>
                        </a:rPr>
                        <a:t>Post Cards &amp; Mailing</a:t>
                      </a:r>
                    </a:p>
                  </a:txBody>
                  <a:tcPr marL="5961" marR="5961" marT="5961" marB="0" anchor="b">
                    <a:lnL>
                      <a:noFill/>
                    </a:lnL>
                    <a:lnR>
                      <a:noFill/>
                    </a:lnR>
                    <a:lnT>
                      <a:noFill/>
                    </a:lnT>
                    <a:lnB>
                      <a:noFill/>
                    </a:lnB>
                  </a:tcPr>
                </a:tc>
                <a:tc hMerge="1">
                  <a:txBody>
                    <a:bodyPr/>
                    <a:lstStyle/>
                    <a:p>
                      <a:endParaRPr lang="en-US"/>
                    </a:p>
                  </a:txBody>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2">
                  <a:txBody>
                    <a:bodyPr/>
                    <a:lstStyle/>
                    <a:p>
                      <a:pPr algn="l" fontAlgn="b"/>
                      <a:r>
                        <a:rPr lang="en-US" sz="600" b="0" i="0" u="none" strike="noStrike">
                          <a:effectLst/>
                          <a:latin typeface="Arial"/>
                        </a:rPr>
                        <a:t>In with Misc</a:t>
                      </a:r>
                    </a:p>
                  </a:txBody>
                  <a:tcPr marL="5961" marR="5961" marT="5961"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75.00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-75.00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0"/>
                  </a:ext>
                </a:extLst>
              </a:tr>
              <a:tr h="143562">
                <a:tc>
                  <a:txBody>
                    <a:bodyPr/>
                    <a:lstStyle/>
                    <a:p>
                      <a:pPr algn="l" fontAlgn="b"/>
                      <a:r>
                        <a:rPr lang="en-US" sz="600" b="0" i="0" u="none" strike="noStrike">
                          <a:effectLst/>
                          <a:latin typeface="Arial"/>
                        </a:rPr>
                        <a:t>t-shirts</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476.50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400.00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76.50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1"/>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r>
                        <a:rPr lang="en-US" sz="600" b="0" i="0" u="none" strike="noStrike">
                          <a:effectLst/>
                          <a:latin typeface="Arial"/>
                        </a:rPr>
                        <a:t>Expenses</a:t>
                      </a: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21,107.84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21,456.71</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-348.87</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2"/>
                  </a:ext>
                </a:extLst>
              </a:tr>
              <a:tr h="278680">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r>
                        <a:rPr lang="en-US" sz="600" b="0" i="0" u="none" strike="noStrike">
                          <a:effectLst/>
                          <a:latin typeface="Arial"/>
                        </a:rPr>
                        <a:t>Difference:</a:t>
                      </a: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1" i="0" u="none" strike="noStrike">
                          <a:effectLst/>
                          <a:latin typeface="Arial"/>
                        </a:rPr>
                        <a:t>-5,707.84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1"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3"/>
                  </a:ext>
                </a:extLst>
              </a:tr>
              <a:tr h="199927">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2">
                  <a:txBody>
                    <a:bodyPr/>
                    <a:lstStyle/>
                    <a:p>
                      <a:pPr algn="l" fontAlgn="b"/>
                      <a:r>
                        <a:rPr lang="en-US" sz="600" b="0" i="0" u="none" strike="noStrike">
                          <a:effectLst/>
                          <a:latin typeface="Arial"/>
                        </a:rPr>
                        <a:t>Donated Expenses:</a:t>
                      </a:r>
                    </a:p>
                  </a:txBody>
                  <a:tcPr marL="5961" marR="5961" marT="5961" marB="0" anchor="b">
                    <a:lnL>
                      <a:noFill/>
                    </a:lnL>
                    <a:lnR>
                      <a:noFill/>
                    </a:lnR>
                    <a:lnT>
                      <a:noFill/>
                    </a:lnT>
                    <a:lnB>
                      <a:noFill/>
                    </a:lnB>
                  </a:tcPr>
                </a:tc>
                <a:tc hMerge="1">
                  <a:txBody>
                    <a:bodyPr/>
                    <a:lstStyle/>
                    <a:p>
                      <a:endParaRPr lang="en-US"/>
                    </a:p>
                  </a:txBody>
                  <a:tcPr/>
                </a:tc>
                <a:tc>
                  <a:txBody>
                    <a:bodyPr/>
                    <a:lstStyle/>
                    <a:p>
                      <a:pPr algn="r" fontAlgn="b"/>
                      <a:r>
                        <a:rPr lang="en-US" sz="600" b="1" i="0" u="none" strike="noStrike" dirty="0">
                          <a:effectLst/>
                          <a:latin typeface="Arial"/>
                        </a:rPr>
                        <a:t>277.44</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1"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gridSpan="3">
                  <a:txBody>
                    <a:bodyPr/>
                    <a:lstStyle/>
                    <a:p>
                      <a:pPr algn="l" fontAlgn="b"/>
                      <a:r>
                        <a:rPr lang="en-US" sz="600" b="0" i="0" u="none" strike="noStrike">
                          <a:effectLst/>
                          <a:latin typeface="Arial"/>
                        </a:rPr>
                        <a:t>(not all donations have been added)</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4"/>
                  </a:ext>
                </a:extLst>
              </a:tr>
              <a:tr h="76200">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1"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1"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5"/>
                  </a:ext>
                </a:extLst>
              </a:tr>
              <a:tr h="207399">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2">
                  <a:txBody>
                    <a:bodyPr/>
                    <a:lstStyle/>
                    <a:p>
                      <a:pPr algn="l" fontAlgn="b"/>
                      <a:r>
                        <a:rPr lang="en-US" sz="600" b="0" i="0" u="none" strike="noStrike" dirty="0">
                          <a:effectLst/>
                          <a:latin typeface="Arial"/>
                        </a:rPr>
                        <a:t>Total Troop Expenses:</a:t>
                      </a:r>
                    </a:p>
                  </a:txBody>
                  <a:tcPr marL="5961" marR="5961" marT="5961" marB="0" anchor="b">
                    <a:lnL>
                      <a:noFill/>
                    </a:lnL>
                    <a:lnR>
                      <a:noFill/>
                    </a:lnR>
                    <a:lnT>
                      <a:noFill/>
                    </a:lnT>
                    <a:lnB>
                      <a:noFill/>
                    </a:lnB>
                  </a:tcPr>
                </a:tc>
                <a:tc hMerge="1">
                  <a:txBody>
                    <a:bodyPr/>
                    <a:lstStyle/>
                    <a:p>
                      <a:endParaRPr lang="en-US"/>
                    </a:p>
                  </a:txBody>
                  <a:tcPr/>
                </a:tc>
                <a:tc>
                  <a:txBody>
                    <a:bodyPr/>
                    <a:lstStyle/>
                    <a:p>
                      <a:pPr algn="r" fontAlgn="b"/>
                      <a:r>
                        <a:rPr lang="en-US" sz="600" b="1" i="0" u="none" strike="noStrike">
                          <a:effectLst/>
                          <a:latin typeface="Arial"/>
                        </a:rPr>
                        <a:t>-$5,430.40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1" i="0" u="none" strike="noStrike">
                          <a:effectLst/>
                          <a:latin typeface="Arial"/>
                        </a:rPr>
                        <a:t>$6,600.00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$1,169.60</a:t>
                      </a:r>
                    </a:p>
                  </a:txBody>
                  <a:tcPr marL="5961" marR="5961" marT="5961" marB="0" anchor="b">
                    <a:lnL>
                      <a:noFill/>
                    </a:lnL>
                    <a:lnR>
                      <a:noFill/>
                    </a:lnR>
                    <a:lnT>
                      <a:noFill/>
                    </a:lnT>
                    <a:lnB>
                      <a:noFill/>
                    </a:lnB>
                  </a:tcPr>
                </a:tc>
                <a:tc gridSpan="3">
                  <a:txBody>
                    <a:bodyPr/>
                    <a:lstStyle/>
                    <a:p>
                      <a:pPr algn="l" fontAlgn="b"/>
                      <a:r>
                        <a:rPr lang="en-US" sz="600" b="0" i="0" u="none" strike="noStrike">
                          <a:effectLst/>
                          <a:latin typeface="Arial"/>
                        </a:rPr>
                        <a:t>(positive is a good thing here)</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6"/>
                  </a:ext>
                </a:extLst>
              </a:tr>
              <a:tr h="76200">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7"/>
                  </a:ext>
                </a:extLst>
              </a:tr>
              <a:tr h="131199">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gridSpan="2">
                  <a:txBody>
                    <a:bodyPr/>
                    <a:lstStyle/>
                    <a:p>
                      <a:pPr algn="l" fontAlgn="b"/>
                      <a:r>
                        <a:rPr lang="en-US" sz="600" b="0" i="0" u="none" strike="noStrike">
                          <a:effectLst/>
                          <a:latin typeface="Arial"/>
                        </a:rPr>
                        <a:t>Subsidy per person:</a:t>
                      </a:r>
                    </a:p>
                  </a:txBody>
                  <a:tcPr marL="5961" marR="5961" marT="5961" marB="0" anchor="b">
                    <a:lnL>
                      <a:noFill/>
                    </a:lnL>
                    <a:lnR>
                      <a:noFill/>
                    </a:lnR>
                    <a:lnT>
                      <a:noFill/>
                    </a:lnT>
                    <a:lnB>
                      <a:noFill/>
                    </a:lnB>
                  </a:tcPr>
                </a:tc>
                <a:tc hMerge="1">
                  <a:txBody>
                    <a:bodyPr/>
                    <a:lstStyle/>
                    <a:p>
                      <a:endParaRPr lang="en-US"/>
                    </a:p>
                  </a:txBody>
                  <a:tcPr/>
                </a:tc>
                <a:tc>
                  <a:txBody>
                    <a:bodyPr/>
                    <a:lstStyle/>
                    <a:p>
                      <a:pPr algn="r" fontAlgn="b"/>
                      <a:r>
                        <a:rPr lang="en-US" sz="600" b="0" i="0" u="none" strike="noStrike">
                          <a:effectLst/>
                          <a:latin typeface="Arial"/>
                        </a:rPr>
                        <a:t>-$129.72</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$150.00</a:t>
                      </a: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r>
                        <a:rPr lang="en-US" sz="600" b="0" i="0" u="none" strike="noStrike">
                          <a:effectLst/>
                          <a:latin typeface="Arial"/>
                        </a:rPr>
                        <a:t>$20.28</a:t>
                      </a:r>
                    </a:p>
                  </a:txBody>
                  <a:tcPr marL="5961" marR="5961" marT="5961" marB="0" anchor="b">
                    <a:lnL>
                      <a:noFill/>
                    </a:lnL>
                    <a:lnR>
                      <a:noFill/>
                    </a:lnR>
                    <a:lnT>
                      <a:noFill/>
                    </a:lnT>
                    <a:lnB>
                      <a:noFill/>
                    </a:lnB>
                  </a:tcPr>
                </a:tc>
                <a:tc gridSpan="3">
                  <a:txBody>
                    <a:bodyPr/>
                    <a:lstStyle/>
                    <a:p>
                      <a:pPr algn="l" fontAlgn="b"/>
                      <a:r>
                        <a:rPr lang="en-US" sz="600" b="0" i="0" u="none" strike="noStrike">
                          <a:effectLst/>
                          <a:latin typeface="Arial"/>
                        </a:rPr>
                        <a:t>(positive is a good thing here)</a:t>
                      </a:r>
                    </a:p>
                  </a:txBody>
                  <a:tcPr marL="5961" marR="5961" marT="5961"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8"/>
                  </a:ext>
                </a:extLst>
              </a:tr>
              <a:tr h="143562">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ct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r"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a:effectLst/>
                        <a:latin typeface="Arial"/>
                      </a:endParaRPr>
                    </a:p>
                  </a:txBody>
                  <a:tcPr marL="5961" marR="5961" marT="5961" marB="0" anchor="b">
                    <a:lnL>
                      <a:noFill/>
                    </a:lnL>
                    <a:lnR>
                      <a:noFill/>
                    </a:lnR>
                    <a:lnT>
                      <a:noFill/>
                    </a:lnT>
                    <a:lnB>
                      <a:noFill/>
                    </a:lnB>
                  </a:tcPr>
                </a:tc>
                <a:tc>
                  <a:txBody>
                    <a:bodyPr/>
                    <a:lstStyle/>
                    <a:p>
                      <a:pPr algn="l" fontAlgn="b"/>
                      <a:endParaRPr lang="en-US" sz="600" b="0" i="0" u="none" strike="noStrike" dirty="0">
                        <a:effectLst/>
                        <a:latin typeface="Arial"/>
                      </a:endParaRPr>
                    </a:p>
                  </a:txBody>
                  <a:tcPr marL="5961" marR="5961" marT="5961" marB="0" anchor="b">
                    <a:lnL>
                      <a:noFill/>
                    </a:lnL>
                    <a:lnR>
                      <a:noFill/>
                    </a:lnR>
                    <a:lnT>
                      <a:noFill/>
                    </a:lnT>
                    <a:lnB>
                      <a:noFill/>
                    </a:lnB>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327903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 itineraries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5965232"/>
              </p:ext>
            </p:extLst>
          </p:nvPr>
        </p:nvGraphicFramePr>
        <p:xfrm>
          <a:off x="457200" y="1600200"/>
          <a:ext cx="8610599" cy="2415335"/>
        </p:xfrm>
        <a:graphic>
          <a:graphicData uri="http://schemas.openxmlformats.org/drawingml/2006/table">
            <a:tbl>
              <a:tblPr>
                <a:tableStyleId>{5C22544A-7EE6-4342-B048-85BDC9FD1C3A}</a:tableStyleId>
              </a:tblPr>
              <a:tblGrid>
                <a:gridCol w="526525">
                  <a:extLst>
                    <a:ext uri="{9D8B030D-6E8A-4147-A177-3AD203B41FA5}">
                      <a16:colId xmlns:a16="http://schemas.microsoft.com/office/drawing/2014/main" val="20000"/>
                    </a:ext>
                  </a:extLst>
                </a:gridCol>
                <a:gridCol w="749120">
                  <a:extLst>
                    <a:ext uri="{9D8B030D-6E8A-4147-A177-3AD203B41FA5}">
                      <a16:colId xmlns:a16="http://schemas.microsoft.com/office/drawing/2014/main" val="20001"/>
                    </a:ext>
                  </a:extLst>
                </a:gridCol>
                <a:gridCol w="551139">
                  <a:extLst>
                    <a:ext uri="{9D8B030D-6E8A-4147-A177-3AD203B41FA5}">
                      <a16:colId xmlns:a16="http://schemas.microsoft.com/office/drawing/2014/main" val="20002"/>
                    </a:ext>
                  </a:extLst>
                </a:gridCol>
                <a:gridCol w="1887782">
                  <a:extLst>
                    <a:ext uri="{9D8B030D-6E8A-4147-A177-3AD203B41FA5}">
                      <a16:colId xmlns:a16="http://schemas.microsoft.com/office/drawing/2014/main" val="20003"/>
                    </a:ext>
                  </a:extLst>
                </a:gridCol>
                <a:gridCol w="1553889">
                  <a:extLst>
                    <a:ext uri="{9D8B030D-6E8A-4147-A177-3AD203B41FA5}">
                      <a16:colId xmlns:a16="http://schemas.microsoft.com/office/drawing/2014/main" val="20004"/>
                    </a:ext>
                  </a:extLst>
                </a:gridCol>
                <a:gridCol w="1454362">
                  <a:extLst>
                    <a:ext uri="{9D8B030D-6E8A-4147-A177-3AD203B41FA5}">
                      <a16:colId xmlns:a16="http://schemas.microsoft.com/office/drawing/2014/main" val="20005"/>
                    </a:ext>
                  </a:extLst>
                </a:gridCol>
                <a:gridCol w="973383">
                  <a:extLst>
                    <a:ext uri="{9D8B030D-6E8A-4147-A177-3AD203B41FA5}">
                      <a16:colId xmlns:a16="http://schemas.microsoft.com/office/drawing/2014/main" val="20006"/>
                    </a:ext>
                  </a:extLst>
                </a:gridCol>
                <a:gridCol w="914399">
                  <a:extLst>
                    <a:ext uri="{9D8B030D-6E8A-4147-A177-3AD203B41FA5}">
                      <a16:colId xmlns:a16="http://schemas.microsoft.com/office/drawing/2014/main" val="20007"/>
                    </a:ext>
                  </a:extLst>
                </a:gridCol>
              </a:tblGrid>
              <a:tr h="333483">
                <a:tc>
                  <a:txBody>
                    <a:bodyPr/>
                    <a:lstStyle/>
                    <a:p>
                      <a:pPr algn="l" fontAlgn="b"/>
                      <a:endParaRPr lang="en-US" sz="1100" b="0" i="0" u="none" strike="noStrike" dirty="0">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sng" strike="noStrike" dirty="0" err="1">
                          <a:effectLst/>
                        </a:rPr>
                        <a:t>Hrs</a:t>
                      </a:r>
                      <a:r>
                        <a:rPr lang="en-US" sz="1100" u="sng" strike="noStrike" dirty="0">
                          <a:effectLst/>
                        </a:rPr>
                        <a:t> Driving</a:t>
                      </a:r>
                      <a:endParaRPr lang="en-US" sz="1100" b="0" i="0" u="sng" strike="noStrike" dirty="0">
                        <a:solidFill>
                          <a:srgbClr val="000000"/>
                        </a:solidFill>
                        <a:effectLst/>
                        <a:latin typeface="Arial"/>
                      </a:endParaRPr>
                    </a:p>
                  </a:txBody>
                  <a:tcPr marL="9212" marR="9212" marT="9212" marB="0" anchor="b"/>
                </a:tc>
                <a:tc>
                  <a:txBody>
                    <a:bodyPr/>
                    <a:lstStyle/>
                    <a:p>
                      <a:pPr algn="l" fontAlgn="b"/>
                      <a:r>
                        <a:rPr lang="en-US" sz="1100" u="sng" strike="noStrike">
                          <a:effectLst/>
                        </a:rPr>
                        <a:t>Morning</a:t>
                      </a:r>
                      <a:endParaRPr lang="en-US" sz="1100" b="0" i="0" u="sng" strike="noStrike">
                        <a:solidFill>
                          <a:srgbClr val="000000"/>
                        </a:solidFill>
                        <a:effectLst/>
                        <a:latin typeface="Arial"/>
                      </a:endParaRPr>
                    </a:p>
                  </a:txBody>
                  <a:tcPr marL="9212" marR="9212" marT="9212" marB="0" anchor="b"/>
                </a:tc>
                <a:tc>
                  <a:txBody>
                    <a:bodyPr/>
                    <a:lstStyle/>
                    <a:p>
                      <a:pPr algn="l" fontAlgn="b"/>
                      <a:r>
                        <a:rPr lang="en-US" sz="1100" u="sng" strike="noStrike">
                          <a:effectLst/>
                        </a:rPr>
                        <a:t>Lunch</a:t>
                      </a:r>
                      <a:endParaRPr lang="en-US" sz="1100" b="0" i="0" u="sng" strike="noStrike">
                        <a:solidFill>
                          <a:srgbClr val="000000"/>
                        </a:solidFill>
                        <a:effectLst/>
                        <a:latin typeface="Arial"/>
                      </a:endParaRPr>
                    </a:p>
                  </a:txBody>
                  <a:tcPr marL="9212" marR="9212" marT="9212" marB="0" anchor="b"/>
                </a:tc>
                <a:tc>
                  <a:txBody>
                    <a:bodyPr/>
                    <a:lstStyle/>
                    <a:p>
                      <a:pPr algn="l" fontAlgn="b"/>
                      <a:r>
                        <a:rPr lang="en-US" sz="1100" u="sng" strike="noStrike">
                          <a:effectLst/>
                        </a:rPr>
                        <a:t>Afternoon</a:t>
                      </a:r>
                      <a:endParaRPr lang="en-US" sz="1100" b="0" i="0" u="sng" strike="noStrike">
                        <a:solidFill>
                          <a:srgbClr val="000000"/>
                        </a:solidFill>
                        <a:effectLst/>
                        <a:latin typeface="Arial"/>
                      </a:endParaRPr>
                    </a:p>
                  </a:txBody>
                  <a:tcPr marL="9212" marR="9212" marT="9212" marB="0" anchor="b"/>
                </a:tc>
                <a:tc>
                  <a:txBody>
                    <a:bodyPr/>
                    <a:lstStyle/>
                    <a:p>
                      <a:pPr algn="l" fontAlgn="b"/>
                      <a:r>
                        <a:rPr lang="en-US" sz="1100" u="sng" strike="noStrike">
                          <a:effectLst/>
                        </a:rPr>
                        <a:t>Dinner</a:t>
                      </a:r>
                      <a:endParaRPr lang="en-US" sz="1100" b="0" i="0" u="sng" strike="noStrike">
                        <a:solidFill>
                          <a:srgbClr val="000000"/>
                        </a:solidFill>
                        <a:effectLst/>
                        <a:latin typeface="Arial"/>
                      </a:endParaRPr>
                    </a:p>
                  </a:txBody>
                  <a:tcPr marL="9212" marR="9212" marT="9212" marB="0" anchor="b"/>
                </a:tc>
                <a:tc>
                  <a:txBody>
                    <a:bodyPr/>
                    <a:lstStyle/>
                    <a:p>
                      <a:pPr algn="l" fontAlgn="b"/>
                      <a:r>
                        <a:rPr lang="en-US" sz="1100" u="sng" strike="noStrike">
                          <a:effectLst/>
                        </a:rPr>
                        <a:t>Evening</a:t>
                      </a:r>
                      <a:endParaRPr lang="en-US" sz="1100" b="0" i="0" u="sng"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0"/>
                  </a:ext>
                </a:extLst>
              </a:tr>
              <a:tr h="175033">
                <a:tc>
                  <a:txBody>
                    <a:bodyPr/>
                    <a:lstStyle/>
                    <a:p>
                      <a:pPr algn="r" fontAlgn="b"/>
                      <a:r>
                        <a:rPr lang="en-US" sz="1100" u="none" strike="noStrike">
                          <a:effectLst/>
                        </a:rPr>
                        <a:t>14-Jun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Saturday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10.0</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Start driving</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at rest stop</a:t>
                      </a:r>
                      <a:endParaRPr lang="en-US" sz="1100" b="0" i="0" u="none" strike="noStrike">
                        <a:solidFill>
                          <a:srgbClr val="000000"/>
                        </a:solidFill>
                        <a:effectLst/>
                        <a:latin typeface="Arial"/>
                      </a:endParaRPr>
                    </a:p>
                  </a:txBody>
                  <a:tcPr marL="9212" marR="9212" marT="9212" marB="0" anchor="b"/>
                </a:tc>
                <a:tc gridSpan="2">
                  <a:txBody>
                    <a:bodyPr/>
                    <a:lstStyle/>
                    <a:p>
                      <a:pPr algn="l" fontAlgn="b"/>
                      <a:r>
                        <a:rPr lang="en-US" sz="1100" u="none" strike="noStrike">
                          <a:effectLst/>
                        </a:rPr>
                        <a:t>Continue driving  to Branson, MO</a:t>
                      </a:r>
                      <a:endParaRPr lang="en-US" sz="1100" b="0" i="0" u="none" strike="noStrike">
                        <a:solidFill>
                          <a:srgbClr val="000000"/>
                        </a:solidFill>
                        <a:effectLst/>
                        <a:latin typeface="Arial"/>
                      </a:endParaRPr>
                    </a:p>
                  </a:txBody>
                  <a:tcPr marL="9212" marR="9212" marT="9212" marB="0" anchor="b"/>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1"/>
                  </a:ext>
                </a:extLst>
              </a:tr>
              <a:tr h="175033">
                <a:tc>
                  <a:txBody>
                    <a:bodyPr/>
                    <a:lstStyle/>
                    <a:p>
                      <a:pPr algn="r" fontAlgn="b"/>
                      <a:r>
                        <a:rPr lang="en-US" sz="1100" u="none" strike="noStrike">
                          <a:effectLst/>
                        </a:rPr>
                        <a:t>15-Jun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Sunday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1.0</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Drive to Ponca, AR</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gridSpan="2">
                  <a:txBody>
                    <a:bodyPr/>
                    <a:lstStyle/>
                    <a:p>
                      <a:pPr algn="l" fontAlgn="b"/>
                      <a:r>
                        <a:rPr lang="en-US" sz="1100" u="none" strike="noStrike">
                          <a:effectLst/>
                        </a:rPr>
                        <a:t>Start Canoeing/Backpacking</a:t>
                      </a:r>
                      <a:endParaRPr lang="en-US" sz="1100" b="0" i="0" u="none" strike="noStrike">
                        <a:solidFill>
                          <a:srgbClr val="000000"/>
                        </a:solidFill>
                        <a:effectLst/>
                        <a:latin typeface="Arial"/>
                      </a:endParaRPr>
                    </a:p>
                  </a:txBody>
                  <a:tcPr marL="9212" marR="9212" marT="9212" marB="0" anchor="b"/>
                </a:tc>
                <a:tc hMerge="1">
                  <a:txBody>
                    <a:bodyPr/>
                    <a:lstStyle/>
                    <a:p>
                      <a:endParaRPr lang="en-US"/>
                    </a:p>
                  </a:txBody>
                  <a:tcPr/>
                </a:tc>
                <a:tc>
                  <a:txBody>
                    <a:bodyPr/>
                    <a:lstStyle/>
                    <a:p>
                      <a:pPr algn="l" fontAlgn="b"/>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2"/>
                  </a:ext>
                </a:extLst>
              </a:tr>
              <a:tr h="175033">
                <a:tc>
                  <a:txBody>
                    <a:bodyPr/>
                    <a:lstStyle/>
                    <a:p>
                      <a:pPr algn="r" fontAlgn="b"/>
                      <a:r>
                        <a:rPr lang="en-US" sz="1100" u="none" strike="noStrike">
                          <a:effectLst/>
                        </a:rPr>
                        <a:t>16-Jun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Monday</a:t>
                      </a:r>
                      <a:endParaRPr lang="en-US" sz="1100" b="0" i="0" u="none" strike="noStrike">
                        <a:solidFill>
                          <a:srgbClr val="000000"/>
                        </a:solidFill>
                        <a:effectLst/>
                        <a:latin typeface="Arial"/>
                      </a:endParaRPr>
                    </a:p>
                  </a:txBody>
                  <a:tcPr marL="9212" marR="9212" marT="9212" marB="0" anchor="b"/>
                </a:tc>
                <a:tc>
                  <a:txBody>
                    <a:bodyPr/>
                    <a:lstStyle/>
                    <a:p>
                      <a:pPr algn="ctr" fontAlgn="b"/>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Canoe/Backpack</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Canoe/Backpack</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3"/>
                  </a:ext>
                </a:extLst>
              </a:tr>
              <a:tr h="175033">
                <a:tc>
                  <a:txBody>
                    <a:bodyPr/>
                    <a:lstStyle/>
                    <a:p>
                      <a:pPr algn="r" fontAlgn="b"/>
                      <a:r>
                        <a:rPr lang="en-US" sz="1100" u="none" strike="noStrike">
                          <a:effectLst/>
                        </a:rPr>
                        <a:t>17-Jun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Tuesday</a:t>
                      </a:r>
                      <a:endParaRPr lang="en-US" sz="1100" b="0" i="0" u="none" strike="noStrike">
                        <a:solidFill>
                          <a:srgbClr val="000000"/>
                        </a:solidFill>
                        <a:effectLst/>
                        <a:latin typeface="Arial"/>
                      </a:endParaRPr>
                    </a:p>
                  </a:txBody>
                  <a:tcPr marL="9212" marR="9212" marT="9212" marB="0" anchor="b"/>
                </a:tc>
                <a:tc>
                  <a:txBody>
                    <a:bodyPr/>
                    <a:lstStyle/>
                    <a:p>
                      <a:pPr algn="ctr" fontAlgn="b"/>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Canoe/Backpack</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End Canoe/Backpack</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4"/>
                  </a:ext>
                </a:extLst>
              </a:tr>
              <a:tr h="243500">
                <a:tc>
                  <a:txBody>
                    <a:bodyPr/>
                    <a:lstStyle/>
                    <a:p>
                      <a:pPr algn="r" fontAlgn="b"/>
                      <a:r>
                        <a:rPr lang="en-US" sz="1100" u="none" strike="noStrike" dirty="0">
                          <a:effectLst/>
                        </a:rPr>
                        <a:t>18-Jun</a:t>
                      </a:r>
                      <a:endParaRPr lang="en-US" sz="1100" b="0" i="0" u="none" strike="noStrike" dirty="0">
                        <a:solidFill>
                          <a:srgbClr val="000000"/>
                        </a:solidFill>
                        <a:effectLst/>
                        <a:latin typeface="Arial"/>
                      </a:endParaRPr>
                    </a:p>
                  </a:txBody>
                  <a:tcPr marL="9212" marR="9212" marT="9212" marB="0" anchor="b"/>
                </a:tc>
                <a:tc>
                  <a:txBody>
                    <a:bodyPr/>
                    <a:lstStyle/>
                    <a:p>
                      <a:pPr algn="l" fontAlgn="b"/>
                      <a:r>
                        <a:rPr lang="en-US" sz="1100" u="none" strike="noStrike">
                          <a:effectLst/>
                        </a:rPr>
                        <a:t>Wednesday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0.5</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Drive to Camp Sunnen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Sunnen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Go Caving</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Have Showers</a:t>
                      </a:r>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5"/>
                  </a:ext>
                </a:extLst>
              </a:tr>
              <a:tr h="333483">
                <a:tc>
                  <a:txBody>
                    <a:bodyPr/>
                    <a:lstStyle/>
                    <a:p>
                      <a:pPr algn="r" fontAlgn="b"/>
                      <a:r>
                        <a:rPr lang="en-US" sz="1100" u="none" strike="noStrike">
                          <a:effectLst/>
                        </a:rPr>
                        <a:t>19-Jun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Thursday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4.5</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Drop trailer at Beaumont, then head to City Museum</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At City Museum</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City Museum</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6"/>
                  </a:ext>
                </a:extLst>
              </a:tr>
              <a:tr h="265108">
                <a:tc>
                  <a:txBody>
                    <a:bodyPr/>
                    <a:lstStyle/>
                    <a:p>
                      <a:pPr algn="r" fontAlgn="b"/>
                      <a:r>
                        <a:rPr lang="en-US" sz="1100" u="none" strike="noStrike">
                          <a:effectLst/>
                        </a:rPr>
                        <a:t>20-Jun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Friday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0.5</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Pack up</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At Arch Park</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Arch</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BBQ place</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Final Campfire</a:t>
                      </a:r>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7"/>
                  </a:ext>
                </a:extLst>
              </a:tr>
              <a:tr h="333483">
                <a:tc>
                  <a:txBody>
                    <a:bodyPr/>
                    <a:lstStyle/>
                    <a:p>
                      <a:pPr algn="r" fontAlgn="b"/>
                      <a:r>
                        <a:rPr lang="en-US" sz="1100" u="none" strike="noStrike">
                          <a:effectLst/>
                        </a:rPr>
                        <a:t>21-Jun</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Saturday</a:t>
                      </a:r>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6.0</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leave for home</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West Point, Iowa</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Continue driving   </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Clear Lake, IA?</a:t>
                      </a:r>
                      <a:endParaRPr lang="en-US" sz="1100" b="0" i="0" u="none" strike="noStrike">
                        <a:solidFill>
                          <a:srgbClr val="000000"/>
                        </a:solidFill>
                        <a:effectLst/>
                        <a:latin typeface="Arial"/>
                      </a:endParaRPr>
                    </a:p>
                  </a:txBody>
                  <a:tcPr marL="9212" marR="9212" marT="9212" marB="0" anchor="b"/>
                </a:tc>
                <a:tc>
                  <a:txBody>
                    <a:bodyPr/>
                    <a:lstStyle/>
                    <a:p>
                      <a:pPr algn="l" fontAlgn="b"/>
                      <a:r>
                        <a:rPr lang="en-US" sz="1100" u="none" strike="noStrike">
                          <a:effectLst/>
                        </a:rPr>
                        <a:t>Arrive home</a:t>
                      </a:r>
                      <a:endParaRPr lang="en-US" sz="1100" b="0" i="0" u="none" strike="noStrike">
                        <a:solidFill>
                          <a:srgbClr val="000000"/>
                        </a:solidFill>
                        <a:effectLst/>
                        <a:latin typeface="Arial"/>
                      </a:endParaRPr>
                    </a:p>
                  </a:txBody>
                  <a:tcPr marL="9212" marR="9212" marT="9212" marB="0" anchor="b"/>
                </a:tc>
                <a:extLst>
                  <a:ext uri="{0D108BD9-81ED-4DB2-BD59-A6C34878D82A}">
                    <a16:rowId xmlns:a16="http://schemas.microsoft.com/office/drawing/2014/main" val="10008"/>
                  </a:ext>
                </a:extLst>
              </a:tr>
              <a:tr h="175033">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ctr" fontAlgn="b"/>
                      <a:r>
                        <a:rPr lang="en-US" sz="1100" u="none" strike="noStrike">
                          <a:effectLst/>
                        </a:rPr>
                        <a:t>22.5</a:t>
                      </a:r>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a:solidFill>
                          <a:srgbClr val="000000"/>
                        </a:solidFill>
                        <a:effectLst/>
                        <a:latin typeface="Arial"/>
                      </a:endParaRPr>
                    </a:p>
                  </a:txBody>
                  <a:tcPr marL="9212" marR="9212" marT="9212" marB="0" anchor="b"/>
                </a:tc>
                <a:tc>
                  <a:txBody>
                    <a:bodyPr/>
                    <a:lstStyle/>
                    <a:p>
                      <a:pPr algn="l" fontAlgn="b"/>
                      <a:endParaRPr lang="en-US" sz="1100" b="0" i="0" u="none" strike="noStrike" dirty="0">
                        <a:solidFill>
                          <a:srgbClr val="000000"/>
                        </a:solidFill>
                        <a:effectLst/>
                        <a:latin typeface="Arial"/>
                      </a:endParaRPr>
                    </a:p>
                  </a:txBody>
                  <a:tcPr marL="9212" marR="9212" marT="9212" marB="0" anchor="b"/>
                </a:tc>
                <a:extLst>
                  <a:ext uri="{0D108BD9-81ED-4DB2-BD59-A6C34878D82A}">
                    <a16:rowId xmlns:a16="http://schemas.microsoft.com/office/drawing/2014/main" val="100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09492331"/>
              </p:ext>
            </p:extLst>
          </p:nvPr>
        </p:nvGraphicFramePr>
        <p:xfrm>
          <a:off x="457200" y="4114800"/>
          <a:ext cx="8534396" cy="2587197"/>
        </p:xfrm>
        <a:graphic>
          <a:graphicData uri="http://schemas.openxmlformats.org/drawingml/2006/table">
            <a:tbl>
              <a:tblPr>
                <a:tableStyleId>{5C22544A-7EE6-4342-B048-85BDC9FD1C3A}</a:tableStyleId>
              </a:tblPr>
              <a:tblGrid>
                <a:gridCol w="1249417">
                  <a:extLst>
                    <a:ext uri="{9D8B030D-6E8A-4147-A177-3AD203B41FA5}">
                      <a16:colId xmlns:a16="http://schemas.microsoft.com/office/drawing/2014/main" val="20000"/>
                    </a:ext>
                  </a:extLst>
                </a:gridCol>
                <a:gridCol w="988712">
                  <a:extLst>
                    <a:ext uri="{9D8B030D-6E8A-4147-A177-3AD203B41FA5}">
                      <a16:colId xmlns:a16="http://schemas.microsoft.com/office/drawing/2014/main" val="20001"/>
                    </a:ext>
                  </a:extLst>
                </a:gridCol>
                <a:gridCol w="124071">
                  <a:extLst>
                    <a:ext uri="{9D8B030D-6E8A-4147-A177-3AD203B41FA5}">
                      <a16:colId xmlns:a16="http://schemas.microsoft.com/office/drawing/2014/main" val="20002"/>
                    </a:ext>
                  </a:extLst>
                </a:gridCol>
                <a:gridCol w="348149">
                  <a:extLst>
                    <a:ext uri="{9D8B030D-6E8A-4147-A177-3AD203B41FA5}">
                      <a16:colId xmlns:a16="http://schemas.microsoft.com/office/drawing/2014/main" val="535765444"/>
                    </a:ext>
                  </a:extLst>
                </a:gridCol>
                <a:gridCol w="472220">
                  <a:extLst>
                    <a:ext uri="{9D8B030D-6E8A-4147-A177-3AD203B41FA5}">
                      <a16:colId xmlns:a16="http://schemas.microsoft.com/office/drawing/2014/main" val="20003"/>
                    </a:ext>
                  </a:extLst>
                </a:gridCol>
                <a:gridCol w="472220">
                  <a:extLst>
                    <a:ext uri="{9D8B030D-6E8A-4147-A177-3AD203B41FA5}">
                      <a16:colId xmlns:a16="http://schemas.microsoft.com/office/drawing/2014/main" val="20004"/>
                    </a:ext>
                  </a:extLst>
                </a:gridCol>
                <a:gridCol w="472220">
                  <a:extLst>
                    <a:ext uri="{9D8B030D-6E8A-4147-A177-3AD203B41FA5}">
                      <a16:colId xmlns:a16="http://schemas.microsoft.com/office/drawing/2014/main" val="20005"/>
                    </a:ext>
                  </a:extLst>
                </a:gridCol>
                <a:gridCol w="629627">
                  <a:extLst>
                    <a:ext uri="{9D8B030D-6E8A-4147-A177-3AD203B41FA5}">
                      <a16:colId xmlns:a16="http://schemas.microsoft.com/office/drawing/2014/main" val="20006"/>
                    </a:ext>
                  </a:extLst>
                </a:gridCol>
                <a:gridCol w="472220">
                  <a:extLst>
                    <a:ext uri="{9D8B030D-6E8A-4147-A177-3AD203B41FA5}">
                      <a16:colId xmlns:a16="http://schemas.microsoft.com/office/drawing/2014/main" val="20007"/>
                    </a:ext>
                  </a:extLst>
                </a:gridCol>
                <a:gridCol w="472220">
                  <a:extLst>
                    <a:ext uri="{9D8B030D-6E8A-4147-A177-3AD203B41FA5}">
                      <a16:colId xmlns:a16="http://schemas.microsoft.com/office/drawing/2014/main" val="20008"/>
                    </a:ext>
                  </a:extLst>
                </a:gridCol>
                <a:gridCol w="472220">
                  <a:extLst>
                    <a:ext uri="{9D8B030D-6E8A-4147-A177-3AD203B41FA5}">
                      <a16:colId xmlns:a16="http://schemas.microsoft.com/office/drawing/2014/main" val="20009"/>
                    </a:ext>
                  </a:extLst>
                </a:gridCol>
                <a:gridCol w="472220">
                  <a:extLst>
                    <a:ext uri="{9D8B030D-6E8A-4147-A177-3AD203B41FA5}">
                      <a16:colId xmlns:a16="http://schemas.microsoft.com/office/drawing/2014/main" val="20010"/>
                    </a:ext>
                  </a:extLst>
                </a:gridCol>
                <a:gridCol w="472220">
                  <a:extLst>
                    <a:ext uri="{9D8B030D-6E8A-4147-A177-3AD203B41FA5}">
                      <a16:colId xmlns:a16="http://schemas.microsoft.com/office/drawing/2014/main" val="20011"/>
                    </a:ext>
                  </a:extLst>
                </a:gridCol>
                <a:gridCol w="472220">
                  <a:extLst>
                    <a:ext uri="{9D8B030D-6E8A-4147-A177-3AD203B41FA5}">
                      <a16:colId xmlns:a16="http://schemas.microsoft.com/office/drawing/2014/main" val="20012"/>
                    </a:ext>
                  </a:extLst>
                </a:gridCol>
                <a:gridCol w="472220">
                  <a:extLst>
                    <a:ext uri="{9D8B030D-6E8A-4147-A177-3AD203B41FA5}">
                      <a16:colId xmlns:a16="http://schemas.microsoft.com/office/drawing/2014/main" val="20013"/>
                    </a:ext>
                  </a:extLst>
                </a:gridCol>
                <a:gridCol w="472220">
                  <a:extLst>
                    <a:ext uri="{9D8B030D-6E8A-4147-A177-3AD203B41FA5}">
                      <a16:colId xmlns:a16="http://schemas.microsoft.com/office/drawing/2014/main" val="20014"/>
                    </a:ext>
                  </a:extLst>
                </a:gridCol>
              </a:tblGrid>
              <a:tr h="221673">
                <a:tc>
                  <a:txBody>
                    <a:bodyPr/>
                    <a:lstStyle/>
                    <a:p>
                      <a:pPr algn="ctr" fontAlgn="b"/>
                      <a:endParaRPr lang="en-US" sz="800" b="0" i="0" u="none" strike="noStrike">
                        <a:solidFill>
                          <a:srgbClr val="000000"/>
                        </a:solidFill>
                        <a:effectLst/>
                        <a:latin typeface="Calibri"/>
                      </a:endParaRPr>
                    </a:p>
                  </a:txBody>
                  <a:tcPr marL="7111" marR="7111" marT="7111" marB="0" anchor="b"/>
                </a:tc>
                <a:tc gridSpan="3">
                  <a:txBody>
                    <a:bodyPr/>
                    <a:lstStyle/>
                    <a:p>
                      <a:pPr algn="l" fontAlgn="b"/>
                      <a:r>
                        <a:rPr lang="en-US" sz="800" u="none" strike="noStrike">
                          <a:effectLst/>
                        </a:rPr>
                        <a:t>Itinerary for 2016 Bike Trip</a:t>
                      </a:r>
                      <a:endParaRPr lang="en-US" sz="800" b="1" i="0" u="none" strike="noStrike">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0"/>
                  </a:ext>
                </a:extLst>
              </a:tr>
              <a:tr h="221673">
                <a:tc>
                  <a:txBody>
                    <a:bodyPr/>
                    <a:lstStyle/>
                    <a:p>
                      <a:pPr algn="ctr" fontAlgn="b"/>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1" i="0" u="none" strike="noStrike">
                        <a:solidFill>
                          <a:srgbClr val="000000"/>
                        </a:solidFill>
                        <a:effectLst/>
                        <a:latin typeface="Calibri"/>
                      </a:endParaRPr>
                    </a:p>
                  </a:txBody>
                  <a:tcPr marL="7111" marR="7111" marT="7111" marB="0" anchor="b"/>
                </a:tc>
                <a:tc hMerge="1">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endParaRPr lang="en-US" dirty="0"/>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1"/>
                  </a:ext>
                </a:extLst>
              </a:tr>
              <a:tr h="221673">
                <a:tc>
                  <a:txBody>
                    <a:bodyPr/>
                    <a:lstStyle/>
                    <a:p>
                      <a:pPr algn="ctr" fontAlgn="b"/>
                      <a:endParaRPr lang="en-US" sz="800" b="1" i="0" u="sng" strike="noStrike">
                        <a:solidFill>
                          <a:srgbClr val="000000"/>
                        </a:solidFill>
                        <a:effectLst/>
                        <a:latin typeface="Calibri"/>
                      </a:endParaRPr>
                    </a:p>
                  </a:txBody>
                  <a:tcPr marL="7111" marR="7111" marT="7111" marB="0" anchor="b"/>
                </a:tc>
                <a:tc gridSpan="2">
                  <a:txBody>
                    <a:bodyPr/>
                    <a:lstStyle/>
                    <a:p>
                      <a:pPr algn="l" fontAlgn="b"/>
                      <a:r>
                        <a:rPr lang="en-US" sz="800" u="sng" strike="noStrike">
                          <a:effectLst/>
                        </a:rPr>
                        <a:t>Morning</a:t>
                      </a:r>
                      <a:endParaRPr lang="en-US" sz="800" b="1" i="0" u="sng" strike="noStrike">
                        <a:solidFill>
                          <a:srgbClr val="000000"/>
                        </a:solidFill>
                        <a:effectLst/>
                        <a:latin typeface="Calibri"/>
                      </a:endParaRPr>
                    </a:p>
                  </a:txBody>
                  <a:tcPr marL="7111" marR="7111" marT="7111" marB="0" anchor="b"/>
                </a:tc>
                <a:tc hMerge="1">
                  <a:txBody>
                    <a:bodyPr/>
                    <a:lstStyle/>
                    <a:p>
                      <a:pPr algn="l" fontAlgn="b"/>
                      <a:endParaRPr lang="en-US" sz="800" b="1" i="0" u="sng" strike="noStrike">
                        <a:solidFill>
                          <a:srgbClr val="000000"/>
                        </a:solidFill>
                        <a:effectLst/>
                        <a:latin typeface="Calibri"/>
                      </a:endParaRPr>
                    </a:p>
                  </a:txBody>
                  <a:tcPr marL="7111" marR="7111" marT="7111" marB="0" anchor="b"/>
                </a:tc>
                <a:tc>
                  <a:txBody>
                    <a:bodyPr/>
                    <a:lstStyle/>
                    <a:p>
                      <a:endParaRPr lang="en-US"/>
                    </a:p>
                  </a:txBody>
                  <a:tcPr marL="7111" marR="7111" marT="7111" marB="0" anchor="b"/>
                </a:tc>
                <a:tc>
                  <a:txBody>
                    <a:bodyPr/>
                    <a:lstStyle/>
                    <a:p>
                      <a:pPr algn="l" fontAlgn="b"/>
                      <a:r>
                        <a:rPr lang="en-US" sz="800" u="sng" strike="noStrike">
                          <a:effectLst/>
                        </a:rPr>
                        <a:t>Lunch</a:t>
                      </a:r>
                      <a:endParaRPr lang="en-US" sz="800" b="1" i="0" u="sng" strike="noStrike">
                        <a:solidFill>
                          <a:srgbClr val="000000"/>
                        </a:solidFill>
                        <a:effectLst/>
                        <a:latin typeface="Calibri"/>
                      </a:endParaRPr>
                    </a:p>
                  </a:txBody>
                  <a:tcPr marL="7111" marR="7111" marT="7111" marB="0" anchor="b"/>
                </a:tc>
                <a:tc>
                  <a:txBody>
                    <a:bodyPr/>
                    <a:lstStyle/>
                    <a:p>
                      <a:pPr algn="l" fontAlgn="b"/>
                      <a:endParaRPr lang="en-US" sz="800" b="1" i="0" u="sng" strike="noStrike">
                        <a:solidFill>
                          <a:srgbClr val="000000"/>
                        </a:solidFill>
                        <a:effectLst/>
                        <a:latin typeface="Calibri"/>
                      </a:endParaRPr>
                    </a:p>
                  </a:txBody>
                  <a:tcPr marL="7111" marR="7111" marT="7111" marB="0" anchor="b"/>
                </a:tc>
                <a:tc gridSpan="2">
                  <a:txBody>
                    <a:bodyPr/>
                    <a:lstStyle/>
                    <a:p>
                      <a:pPr algn="l" fontAlgn="b"/>
                      <a:r>
                        <a:rPr lang="en-US" sz="800" u="sng" strike="noStrike">
                          <a:effectLst/>
                        </a:rPr>
                        <a:t>Afternoon</a:t>
                      </a:r>
                      <a:endParaRPr lang="en-US" sz="800" b="1" i="0" u="sng"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r>
                        <a:rPr lang="en-US" sz="800" u="sng" strike="noStrike">
                          <a:effectLst/>
                        </a:rPr>
                        <a:t>Dinner</a:t>
                      </a:r>
                      <a:endParaRPr lang="en-US" sz="800" b="1" i="0" u="sng" strike="noStrike">
                        <a:solidFill>
                          <a:srgbClr val="000000"/>
                        </a:solidFill>
                        <a:effectLst/>
                        <a:latin typeface="Calibri"/>
                      </a:endParaRPr>
                    </a:p>
                  </a:txBody>
                  <a:tcPr marL="7111" marR="7111" marT="7111" marB="0" anchor="b"/>
                </a:tc>
                <a:tc>
                  <a:txBody>
                    <a:bodyPr/>
                    <a:lstStyle/>
                    <a:p>
                      <a:pPr algn="l" fontAlgn="b"/>
                      <a:endParaRPr lang="en-US" sz="800" b="1" i="0" u="sng" strike="noStrike">
                        <a:solidFill>
                          <a:srgbClr val="000000"/>
                        </a:solidFill>
                        <a:effectLst/>
                        <a:latin typeface="Calibri"/>
                      </a:endParaRPr>
                    </a:p>
                  </a:txBody>
                  <a:tcPr marL="7111" marR="7111" marT="7111" marB="0" anchor="b"/>
                </a:tc>
                <a:tc>
                  <a:txBody>
                    <a:bodyPr/>
                    <a:lstStyle/>
                    <a:p>
                      <a:pPr algn="l" fontAlgn="b"/>
                      <a:r>
                        <a:rPr lang="en-US" sz="800" u="sng" strike="noStrike">
                          <a:effectLst/>
                        </a:rPr>
                        <a:t>Evening</a:t>
                      </a:r>
                      <a:endParaRPr lang="en-US" sz="800" b="1" i="0" u="sng" strike="noStrike">
                        <a:solidFill>
                          <a:srgbClr val="000000"/>
                        </a:solidFill>
                        <a:effectLst/>
                        <a:latin typeface="Calibri"/>
                      </a:endParaRPr>
                    </a:p>
                  </a:txBody>
                  <a:tcPr marL="7111" marR="7111" marT="7111" marB="0" anchor="b"/>
                </a:tc>
                <a:tc>
                  <a:txBody>
                    <a:bodyPr/>
                    <a:lstStyle/>
                    <a:p>
                      <a:pPr algn="l" fontAlgn="b"/>
                      <a:endParaRPr lang="en-US" sz="800" b="1" i="0" u="sng" strike="noStrike">
                        <a:solidFill>
                          <a:srgbClr val="000000"/>
                        </a:solidFill>
                        <a:effectLst/>
                        <a:latin typeface="Calibri"/>
                      </a:endParaRPr>
                    </a:p>
                  </a:txBody>
                  <a:tcPr marL="7111" marR="7111" marT="7111" marB="0" anchor="b"/>
                </a:tc>
                <a:tc gridSpan="2">
                  <a:txBody>
                    <a:bodyPr/>
                    <a:lstStyle/>
                    <a:p>
                      <a:pPr algn="l" fontAlgn="b"/>
                      <a:r>
                        <a:rPr lang="en-US" sz="800" u="sng" strike="noStrike">
                          <a:effectLst/>
                        </a:rPr>
                        <a:t>Miles Biked?</a:t>
                      </a:r>
                      <a:endParaRPr lang="en-US" sz="800" b="1" i="0" u="sng"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1" i="0" u="sng" strike="noStrike">
                        <a:solidFill>
                          <a:srgbClr val="000000"/>
                        </a:solidFill>
                        <a:effectLst/>
                        <a:latin typeface="Calibri"/>
                      </a:endParaRPr>
                    </a:p>
                  </a:txBody>
                  <a:tcPr marL="7111" marR="7111" marT="7111" marB="0" anchor="b"/>
                </a:tc>
                <a:tc>
                  <a:txBody>
                    <a:bodyPr/>
                    <a:lstStyle/>
                    <a:p>
                      <a:pPr algn="l" fontAlgn="b"/>
                      <a:endParaRPr lang="en-US" sz="800" b="1" i="0" u="sng"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2"/>
                  </a:ext>
                </a:extLst>
              </a:tr>
              <a:tr h="221673">
                <a:tc>
                  <a:txBody>
                    <a:bodyPr/>
                    <a:lstStyle/>
                    <a:p>
                      <a:pPr algn="ctr" fontAlgn="b"/>
                      <a:r>
                        <a:rPr lang="en-US" sz="800" u="none" strike="noStrike">
                          <a:effectLst/>
                        </a:rPr>
                        <a:t>Saturday, June 11, 2016</a:t>
                      </a:r>
                      <a:endParaRPr lang="en-US" sz="800" b="0" i="0" u="none" strike="noStrike">
                        <a:solidFill>
                          <a:srgbClr val="000000"/>
                        </a:solidFill>
                        <a:effectLst/>
                        <a:latin typeface="Calibri"/>
                      </a:endParaRPr>
                    </a:p>
                  </a:txBody>
                  <a:tcPr marL="7111" marR="7111" marT="7111" marB="0" anchor="b"/>
                </a:tc>
                <a:tc gridSpan="3">
                  <a:txBody>
                    <a:bodyPr/>
                    <a:lstStyle/>
                    <a:p>
                      <a:pPr algn="l" fontAlgn="b"/>
                      <a:r>
                        <a:rPr lang="en-US" sz="800" u="none" strike="noStrike">
                          <a:effectLst/>
                        </a:rPr>
                        <a:t>Drive to Hinkley, start biking</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a:effectLst/>
                        </a:rPr>
                        <a:t>On trail</a:t>
                      </a:r>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gridSpan="2">
                  <a:txBody>
                    <a:bodyPr/>
                    <a:lstStyle/>
                    <a:p>
                      <a:pPr algn="l" fontAlgn="b"/>
                      <a:r>
                        <a:rPr lang="en-US" sz="800" u="none" strike="noStrike">
                          <a:effectLst/>
                        </a:rPr>
                        <a:t>Arrive at Generral CC</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r>
                        <a:rPr lang="en-US" sz="800" u="none" strike="noStrike">
                          <a:effectLst/>
                        </a:rPr>
                        <a:t>In Camp</a:t>
                      </a:r>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r" fontAlgn="b"/>
                      <a:r>
                        <a:rPr lang="en-US" sz="800" u="none" strike="noStrike">
                          <a:effectLst/>
                        </a:rPr>
                        <a:t>22</a:t>
                      </a:r>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3"/>
                  </a:ext>
                </a:extLst>
              </a:tr>
              <a:tr h="221673">
                <a:tc>
                  <a:txBody>
                    <a:bodyPr/>
                    <a:lstStyle/>
                    <a:p>
                      <a:pPr algn="ctr" fontAlgn="b"/>
                      <a:r>
                        <a:rPr lang="en-US" sz="800" u="none" strike="noStrike">
                          <a:effectLst/>
                        </a:rPr>
                        <a:t>Sunday, June 12, 2016</a:t>
                      </a:r>
                      <a:endParaRPr lang="en-US" sz="800" b="0" i="0" u="none" strike="noStrike">
                        <a:solidFill>
                          <a:srgbClr val="000000"/>
                        </a:solidFill>
                        <a:effectLst/>
                        <a:latin typeface="Calibri"/>
                      </a:endParaRPr>
                    </a:p>
                  </a:txBody>
                  <a:tcPr marL="7111" marR="7111" marT="7111" marB="0" anchor="b"/>
                </a:tc>
                <a:tc>
                  <a:txBody>
                    <a:bodyPr/>
                    <a:lstStyle/>
                    <a:p>
                      <a:pPr algn="l" fontAlgn="b"/>
                      <a:r>
                        <a:rPr lang="en-US" sz="800" u="none" strike="noStrike">
                          <a:effectLst/>
                        </a:rPr>
                        <a:t>Do fun stuff</a:t>
                      </a:r>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gridSpan="2">
                  <a:txBody>
                    <a:bodyPr/>
                    <a:lstStyle/>
                    <a:p>
                      <a:pPr algn="l" fontAlgn="b"/>
                      <a:r>
                        <a:rPr lang="en-US" sz="800" u="none" strike="noStrike">
                          <a:effectLst/>
                        </a:rPr>
                        <a:t>Service project?</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4"/>
                  </a:ext>
                </a:extLst>
              </a:tr>
              <a:tr h="221673">
                <a:tc>
                  <a:txBody>
                    <a:bodyPr/>
                    <a:lstStyle/>
                    <a:p>
                      <a:pPr algn="ctr" fontAlgn="b"/>
                      <a:r>
                        <a:rPr lang="en-US" sz="800" u="none" strike="noStrike">
                          <a:effectLst/>
                        </a:rPr>
                        <a:t>Monday, June 13, 2016</a:t>
                      </a:r>
                      <a:endParaRPr lang="en-US" sz="800" b="0" i="0" u="none" strike="noStrike">
                        <a:solidFill>
                          <a:srgbClr val="000000"/>
                        </a:solidFill>
                        <a:effectLst/>
                        <a:latin typeface="Calibri"/>
                      </a:endParaRPr>
                    </a:p>
                  </a:txBody>
                  <a:tcPr marL="7111" marR="7111" marT="7111" marB="0" anchor="b"/>
                </a:tc>
                <a:tc>
                  <a:txBody>
                    <a:bodyPr/>
                    <a:lstStyle/>
                    <a:p>
                      <a:pPr algn="l" fontAlgn="b"/>
                      <a:r>
                        <a:rPr lang="en-US" sz="800" u="none" strike="noStrike">
                          <a:effectLst/>
                        </a:rPr>
                        <a:t>Bike to Barnum</a:t>
                      </a:r>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gridSpan="5">
                  <a:txBody>
                    <a:bodyPr/>
                    <a:lstStyle/>
                    <a:p>
                      <a:pPr algn="l" fontAlgn="b"/>
                      <a:r>
                        <a:rPr lang="en-US" sz="800" u="none" strike="noStrike">
                          <a:effectLst/>
                        </a:rPr>
                        <a:t>Arrive at Bear Lake county camp or Barnum City Park?</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r" fontAlgn="b"/>
                      <a:r>
                        <a:rPr lang="en-US" sz="800" u="none" strike="noStrike">
                          <a:effectLst/>
                        </a:rPr>
                        <a:t>12</a:t>
                      </a:r>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5"/>
                  </a:ext>
                </a:extLst>
              </a:tr>
              <a:tr h="221673">
                <a:tc>
                  <a:txBody>
                    <a:bodyPr/>
                    <a:lstStyle/>
                    <a:p>
                      <a:pPr algn="ctr" fontAlgn="b"/>
                      <a:r>
                        <a:rPr lang="en-US" sz="800" u="none" strike="noStrike">
                          <a:effectLst/>
                        </a:rPr>
                        <a:t>Tuesday, June 14, 2016</a:t>
                      </a:r>
                      <a:endParaRPr lang="en-US" sz="800" b="0" i="0" u="none" strike="noStrike">
                        <a:solidFill>
                          <a:srgbClr val="000000"/>
                        </a:solidFill>
                        <a:effectLst/>
                        <a:latin typeface="Calibri"/>
                      </a:endParaRPr>
                    </a:p>
                  </a:txBody>
                  <a:tcPr marL="7111" marR="7111" marT="7111" marB="0" anchor="b"/>
                </a:tc>
                <a:tc>
                  <a:txBody>
                    <a:bodyPr/>
                    <a:lstStyle/>
                    <a:p>
                      <a:pPr algn="l" fontAlgn="b"/>
                      <a:r>
                        <a:rPr lang="en-US" sz="800" u="none" strike="noStrike">
                          <a:effectLst/>
                        </a:rPr>
                        <a:t>Bike to Carlton</a:t>
                      </a:r>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gridSpan="3">
                  <a:txBody>
                    <a:bodyPr/>
                    <a:lstStyle/>
                    <a:p>
                      <a:pPr algn="l" fontAlgn="b"/>
                      <a:r>
                        <a:rPr lang="en-US" sz="800" u="none" strike="noStrike">
                          <a:effectLst/>
                        </a:rPr>
                        <a:t>Arrive at Jay Cooke State Park</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r" fontAlgn="b"/>
                      <a:r>
                        <a:rPr lang="en-US" sz="800" u="none" strike="noStrike">
                          <a:effectLst/>
                        </a:rPr>
                        <a:t>18</a:t>
                      </a:r>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6"/>
                  </a:ext>
                </a:extLst>
              </a:tr>
              <a:tr h="221673">
                <a:tc>
                  <a:txBody>
                    <a:bodyPr/>
                    <a:lstStyle/>
                    <a:p>
                      <a:pPr algn="ctr" fontAlgn="b"/>
                      <a:r>
                        <a:rPr lang="en-US" sz="800" u="none" strike="noStrike">
                          <a:effectLst/>
                        </a:rPr>
                        <a:t>Wednesday, June 15, 2016</a:t>
                      </a:r>
                      <a:endParaRPr lang="en-US" sz="800" b="0" i="0" u="none" strike="noStrike">
                        <a:solidFill>
                          <a:srgbClr val="000000"/>
                        </a:solidFill>
                        <a:effectLst/>
                        <a:latin typeface="Calibri"/>
                      </a:endParaRPr>
                    </a:p>
                  </a:txBody>
                  <a:tcPr marL="7111" marR="7111" marT="7111" marB="0" anchor="b"/>
                </a:tc>
                <a:tc>
                  <a:txBody>
                    <a:bodyPr/>
                    <a:lstStyle/>
                    <a:p>
                      <a:pPr algn="l" fontAlgn="b"/>
                      <a:r>
                        <a:rPr lang="en-US" sz="800" u="none" strike="noStrike">
                          <a:effectLst/>
                        </a:rPr>
                        <a:t>White water rafting?</a:t>
                      </a:r>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7"/>
                  </a:ext>
                </a:extLst>
              </a:tr>
              <a:tr h="221673">
                <a:tc>
                  <a:txBody>
                    <a:bodyPr/>
                    <a:lstStyle/>
                    <a:p>
                      <a:pPr algn="ctr" fontAlgn="b"/>
                      <a:r>
                        <a:rPr lang="en-US" sz="800" u="none" strike="noStrike">
                          <a:effectLst/>
                        </a:rPr>
                        <a:t>Thursday, June 16, 2016</a:t>
                      </a:r>
                      <a:endParaRPr lang="en-US" sz="800" b="0" i="0" u="none" strike="noStrike">
                        <a:solidFill>
                          <a:srgbClr val="000000"/>
                        </a:solidFill>
                        <a:effectLst/>
                        <a:latin typeface="Calibri"/>
                      </a:endParaRPr>
                    </a:p>
                  </a:txBody>
                  <a:tcPr marL="7111" marR="7111" marT="7111" marB="0" anchor="b"/>
                </a:tc>
                <a:tc gridSpan="3">
                  <a:txBody>
                    <a:bodyPr/>
                    <a:lstStyle/>
                    <a:p>
                      <a:pPr algn="l" fontAlgn="b"/>
                      <a:r>
                        <a:rPr lang="en-US" sz="800" u="none" strike="noStrike" dirty="0">
                          <a:effectLst/>
                        </a:rPr>
                        <a:t>Bike to end</a:t>
                      </a:r>
                      <a:r>
                        <a:rPr lang="en-US" sz="800" u="none" strike="noStrike" baseline="0" dirty="0">
                          <a:effectLst/>
                        </a:rPr>
                        <a:t> of trail, then Park Point</a:t>
                      </a:r>
                      <a:endParaRPr lang="en-US" sz="800" b="0" i="0" u="none" strike="noStrike" dirty="0">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r" fontAlgn="b"/>
                      <a:r>
                        <a:rPr lang="en-US" sz="800" u="none" strike="noStrike">
                          <a:effectLst/>
                        </a:rPr>
                        <a:t>15</a:t>
                      </a:r>
                      <a:endParaRPr lang="en-US" sz="800" b="0" i="0" u="none" strike="noStrike">
                        <a:solidFill>
                          <a:srgbClr val="000000"/>
                        </a:solidFill>
                        <a:effectLst/>
                        <a:latin typeface="Calibri"/>
                      </a:endParaRPr>
                    </a:p>
                  </a:txBody>
                  <a:tcPr marL="7111" marR="7111" marT="7111" marB="0" anchor="b"/>
                </a:tc>
                <a:tc gridSpan="3">
                  <a:txBody>
                    <a:bodyPr/>
                    <a:lstStyle/>
                    <a:p>
                      <a:pPr algn="l" fontAlgn="b"/>
                      <a:r>
                        <a:rPr lang="en-US" sz="800" u="none" strike="noStrike" dirty="0">
                          <a:effectLst/>
                        </a:rPr>
                        <a:t>Plus 8 to get to Park Point</a:t>
                      </a:r>
                      <a:endParaRPr lang="en-US" sz="800" b="0" i="0" u="none" strike="noStrike" dirty="0">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21673">
                <a:tc>
                  <a:txBody>
                    <a:bodyPr/>
                    <a:lstStyle/>
                    <a:p>
                      <a:pPr algn="ctr" fontAlgn="b"/>
                      <a:r>
                        <a:rPr lang="en-US" sz="800" u="none" strike="noStrike">
                          <a:effectLst/>
                        </a:rPr>
                        <a:t>Friday, June 17, 2016</a:t>
                      </a:r>
                      <a:endParaRPr lang="en-US" sz="800" b="0" i="0" u="none" strike="noStrike">
                        <a:solidFill>
                          <a:srgbClr val="000000"/>
                        </a:solidFill>
                        <a:effectLst/>
                        <a:latin typeface="Calibri"/>
                      </a:endParaRPr>
                    </a:p>
                  </a:txBody>
                  <a:tcPr marL="7111" marR="7111" marT="7111" marB="0" anchor="b"/>
                </a:tc>
                <a:tc gridSpan="5">
                  <a:txBody>
                    <a:bodyPr/>
                    <a:lstStyle/>
                    <a:p>
                      <a:pPr algn="l" fontAlgn="b"/>
                      <a:r>
                        <a:rPr lang="en-US" sz="800" u="none" strike="noStrike">
                          <a:effectLst/>
                        </a:rPr>
                        <a:t>Spent fun day doing stuff at Spirit Mountain?</a:t>
                      </a:r>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extLst>
                  <a:ext uri="{0D108BD9-81ED-4DB2-BD59-A6C34878D82A}">
                    <a16:rowId xmlns:a16="http://schemas.microsoft.com/office/drawing/2014/main" val="10009"/>
                  </a:ext>
                </a:extLst>
              </a:tr>
              <a:tr h="221673">
                <a:tc>
                  <a:txBody>
                    <a:bodyPr/>
                    <a:lstStyle/>
                    <a:p>
                      <a:pPr algn="ctr" fontAlgn="b"/>
                      <a:r>
                        <a:rPr lang="en-US" sz="800" u="none" strike="noStrike">
                          <a:effectLst/>
                        </a:rPr>
                        <a:t>Saturday, June 18, 2016</a:t>
                      </a:r>
                      <a:endParaRPr lang="en-US" sz="800" b="0" i="0" u="none" strike="noStrike">
                        <a:solidFill>
                          <a:srgbClr val="000000"/>
                        </a:solidFill>
                        <a:effectLst/>
                        <a:latin typeface="Calibri"/>
                      </a:endParaRPr>
                    </a:p>
                  </a:txBody>
                  <a:tcPr marL="7111" marR="7111" marT="7111" marB="0" anchor="b"/>
                </a:tc>
                <a:tc>
                  <a:txBody>
                    <a:bodyPr/>
                    <a:lstStyle/>
                    <a:p>
                      <a:pPr algn="l" fontAlgn="b"/>
                      <a:r>
                        <a:rPr lang="en-US" sz="800" u="none" strike="noStrike">
                          <a:effectLst/>
                        </a:rPr>
                        <a:t>Drive home?</a:t>
                      </a:r>
                      <a:endParaRPr lang="en-US" sz="800" b="0" i="0" u="none" strike="noStrike">
                        <a:solidFill>
                          <a:srgbClr val="000000"/>
                        </a:solidFill>
                        <a:effectLst/>
                        <a:latin typeface="Calibri"/>
                      </a:endParaRPr>
                    </a:p>
                  </a:txBody>
                  <a:tcPr marL="7111" marR="7111" marT="7111" marB="0" anchor="b"/>
                </a:tc>
                <a:tc gridSpan="2">
                  <a:txBody>
                    <a:bodyPr/>
                    <a:lstStyle/>
                    <a:p>
                      <a:pPr algn="l" fontAlgn="b"/>
                      <a:endParaRPr lang="en-US" sz="800" b="0" i="0" u="none" strike="noStrike">
                        <a:solidFill>
                          <a:srgbClr val="000000"/>
                        </a:solidFill>
                        <a:effectLst/>
                        <a:latin typeface="Calibri"/>
                      </a:endParaRPr>
                    </a:p>
                  </a:txBody>
                  <a:tcPr marL="7111" marR="7111" marT="7111" marB="0" anchor="b"/>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a:solidFill>
                          <a:srgbClr val="000000"/>
                        </a:solidFill>
                        <a:effectLst/>
                        <a:latin typeface="Calibri"/>
                      </a:endParaRPr>
                    </a:p>
                  </a:txBody>
                  <a:tcPr marL="7111" marR="7111" marT="7111" marB="0" anchor="b"/>
                </a:tc>
                <a:tc>
                  <a:txBody>
                    <a:bodyPr/>
                    <a:lstStyle/>
                    <a:p>
                      <a:pPr algn="l" fontAlgn="b"/>
                      <a:endParaRPr lang="en-US" sz="800" b="0" i="0" u="none" strike="noStrike" dirty="0">
                        <a:solidFill>
                          <a:srgbClr val="000000"/>
                        </a:solidFill>
                        <a:effectLst/>
                        <a:latin typeface="Calibri"/>
                      </a:endParaRPr>
                    </a:p>
                  </a:txBody>
                  <a:tcPr marL="7111" marR="7111" marT="7111"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53659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Be Prepared!</a:t>
            </a:r>
            <a:br>
              <a:rPr lang="en-US" dirty="0"/>
            </a:br>
            <a:r>
              <a:rPr lang="en-US" sz="1600" dirty="0"/>
              <a:t>Some examples of things gone wrong</a:t>
            </a:r>
          </a:p>
        </p:txBody>
      </p:sp>
      <p:sp>
        <p:nvSpPr>
          <p:cNvPr id="3" name="Content Placeholder 2"/>
          <p:cNvSpPr>
            <a:spLocks noGrp="1"/>
          </p:cNvSpPr>
          <p:nvPr>
            <p:ph idx="1"/>
          </p:nvPr>
        </p:nvSpPr>
        <p:spPr>
          <a:xfrm>
            <a:off x="152400" y="1775191"/>
            <a:ext cx="8839200" cy="4397009"/>
          </a:xfrm>
        </p:spPr>
        <p:txBody>
          <a:bodyPr>
            <a:normAutofit fontScale="55000" lnSpcReduction="20000"/>
          </a:bodyPr>
          <a:lstStyle/>
          <a:p>
            <a:r>
              <a:rPr lang="en-US" dirty="0"/>
              <a:t>4 days before getting on train Amtrak tells us that due to flooding the train is not running</a:t>
            </a:r>
          </a:p>
          <a:p>
            <a:r>
              <a:rPr lang="en-US" dirty="0"/>
              <a:t>Appendicitis in the back woods of SD</a:t>
            </a:r>
          </a:p>
          <a:p>
            <a:r>
              <a:rPr lang="en-US" dirty="0"/>
              <a:t>2 different Scouts pouring boiling water down their shoes in very inconvenient locations</a:t>
            </a:r>
          </a:p>
          <a:p>
            <a:r>
              <a:rPr lang="en-US" dirty="0"/>
              <a:t>Brakes overheating and warping on both 15 passenger and mini-van in Glacier National Park due to not down shifting on steep hills</a:t>
            </a:r>
          </a:p>
          <a:p>
            <a:r>
              <a:rPr lang="en-US" dirty="0"/>
              <a:t>Heavy rain for 4 days straight</a:t>
            </a:r>
          </a:p>
          <a:p>
            <a:r>
              <a:rPr lang="en-US" dirty="0"/>
              <a:t>A couple vehicle breakdowns</a:t>
            </a:r>
          </a:p>
          <a:p>
            <a:r>
              <a:rPr lang="en-US" dirty="0"/>
              <a:t>Trains arriving 6 hours late, planes being delayed a similar amount</a:t>
            </a:r>
          </a:p>
          <a:p>
            <a:r>
              <a:rPr lang="en-US" dirty="0"/>
              <a:t>Vehicles getting lost and not able to find destination</a:t>
            </a:r>
          </a:p>
          <a:p>
            <a:r>
              <a:rPr lang="en-US" dirty="0"/>
              <a:t>President Reagan dying and his funeral is right in the middle of our Trip to Washington DC – (a ‘little’ extra traffic in DC)</a:t>
            </a:r>
          </a:p>
          <a:p>
            <a:r>
              <a:rPr lang="en-US" dirty="0"/>
              <a:t>Bus throwing a piston rod in the middle of nowhere on the ND/Canada border</a:t>
            </a:r>
          </a:p>
          <a:p>
            <a:r>
              <a:rPr lang="en-US" dirty="0"/>
              <a:t>Almost losing a Scout who didn’t get back in the vehicle after a rest break, and the driver didn’t notice it till later</a:t>
            </a:r>
          </a:p>
          <a:p>
            <a:r>
              <a:rPr lang="en-US" dirty="0"/>
              <a:t>Discovering right before the bike trip that the MS150 is happening on the same day/location as our bike trek, and that Grandma’s Marathon is happening on the day we are supposed to ride through Duluth</a:t>
            </a:r>
          </a:p>
          <a:p>
            <a:r>
              <a:rPr lang="en-US" dirty="0"/>
              <a:t>Having the one vehicle with a trailer hitch lose </a:t>
            </a:r>
            <a:r>
              <a:rPr lang="en-US" dirty="0" err="1"/>
              <a:t>it’s</a:t>
            </a:r>
            <a:r>
              <a:rPr lang="en-US" dirty="0"/>
              <a:t> brakes in rural Indiana.</a:t>
            </a:r>
          </a:p>
        </p:txBody>
      </p:sp>
      <p:sp>
        <p:nvSpPr>
          <p:cNvPr id="4" name="TextBox 3"/>
          <p:cNvSpPr txBox="1"/>
          <p:nvPr/>
        </p:nvSpPr>
        <p:spPr>
          <a:xfrm>
            <a:off x="838200" y="6096000"/>
            <a:ext cx="7620000" cy="646331"/>
          </a:xfrm>
          <a:prstGeom prst="rect">
            <a:avLst/>
          </a:prstGeom>
          <a:noFill/>
        </p:spPr>
        <p:txBody>
          <a:bodyPr wrap="square" rtlCol="0">
            <a:spAutoFit/>
          </a:bodyPr>
          <a:lstStyle/>
          <a:p>
            <a:r>
              <a:rPr lang="en-US" dirty="0"/>
              <a:t>This isn’t to make you not want to do these Trips, this is to make you realize that you have to be prepared for anything that could happen.</a:t>
            </a:r>
          </a:p>
        </p:txBody>
      </p:sp>
    </p:spTree>
    <p:extLst>
      <p:ext uri="{BB962C8B-B14F-4D97-AF65-F5344CB8AC3E}">
        <p14:creationId xmlns:p14="http://schemas.microsoft.com/office/powerpoint/2010/main" val="381464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BSA High Adventure Trips</a:t>
            </a:r>
          </a:p>
        </p:txBody>
      </p:sp>
      <p:sp>
        <p:nvSpPr>
          <p:cNvPr id="3" name="Content Placeholder 2"/>
          <p:cNvSpPr>
            <a:spLocks noGrp="1"/>
          </p:cNvSpPr>
          <p:nvPr>
            <p:ph idx="1"/>
          </p:nvPr>
        </p:nvSpPr>
        <p:spPr/>
        <p:txBody>
          <a:bodyPr/>
          <a:lstStyle/>
          <a:p>
            <a:r>
              <a:rPr lang="en-US" dirty="0" err="1"/>
              <a:t>Philmont</a:t>
            </a:r>
            <a:endParaRPr lang="en-US" dirty="0"/>
          </a:p>
          <a:p>
            <a:r>
              <a:rPr lang="en-US" dirty="0" err="1"/>
              <a:t>Seabase</a:t>
            </a:r>
            <a:endParaRPr lang="en-US" dirty="0"/>
          </a:p>
          <a:p>
            <a:r>
              <a:rPr lang="en-US" dirty="0"/>
              <a:t>Northern Tier</a:t>
            </a:r>
          </a:p>
          <a:p>
            <a:r>
              <a:rPr lang="en-US" dirty="0"/>
              <a:t>Summit</a:t>
            </a:r>
          </a:p>
          <a:p>
            <a:r>
              <a:rPr lang="en-US" dirty="0" err="1"/>
              <a:t>Calvacade</a:t>
            </a:r>
            <a:endParaRPr lang="en-US" dirty="0"/>
          </a:p>
          <a:p>
            <a:r>
              <a:rPr lang="en-US" dirty="0"/>
              <a:t>??</a:t>
            </a:r>
          </a:p>
        </p:txBody>
      </p:sp>
      <p:pic>
        <p:nvPicPr>
          <p:cNvPr id="1026" name="Picture 2" descr="C:\Users\mclaute\Google Drive\__personal\Troop Stuff\June Trips\University of Scouting\Baldy Mountain - Hi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522" y="1905000"/>
            <a:ext cx="4575969" cy="366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65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Sources of Info</a:t>
            </a:r>
          </a:p>
        </p:txBody>
      </p:sp>
      <p:sp>
        <p:nvSpPr>
          <p:cNvPr id="3" name="Content Placeholder 2"/>
          <p:cNvSpPr>
            <a:spLocks noGrp="1"/>
          </p:cNvSpPr>
          <p:nvPr>
            <p:ph idx="1"/>
          </p:nvPr>
        </p:nvSpPr>
        <p:spPr/>
        <p:txBody>
          <a:bodyPr/>
          <a:lstStyle/>
          <a:p>
            <a:r>
              <a:rPr lang="en-US" dirty="0">
                <a:hlinkClick r:id="rId2"/>
              </a:rPr>
              <a:t>www.troop33.net/scrapboo.html</a:t>
            </a:r>
          </a:p>
          <a:p>
            <a:pPr lvl="1"/>
            <a:r>
              <a:rPr lang="en-US" dirty="0"/>
              <a:t>(look for June Trip links)</a:t>
            </a:r>
          </a:p>
          <a:p>
            <a:r>
              <a:rPr lang="en-US" dirty="0">
                <a:hlinkClick r:id="rId2"/>
              </a:rPr>
              <a:t>http://highadventure.pickettsmillroundtable.info/home</a:t>
            </a:r>
            <a:endParaRPr lang="en-US" dirty="0"/>
          </a:p>
          <a:p>
            <a:endParaRPr lang="en-US" dirty="0"/>
          </a:p>
          <a:p>
            <a:endParaRPr lang="en-US" dirty="0"/>
          </a:p>
        </p:txBody>
      </p:sp>
    </p:spTree>
    <p:extLst>
      <p:ext uri="{BB962C8B-B14F-4D97-AF65-F5344CB8AC3E}">
        <p14:creationId xmlns:p14="http://schemas.microsoft.com/office/powerpoint/2010/main" val="373367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Costs of Standard HA Trips?</a:t>
            </a:r>
          </a:p>
        </p:txBody>
      </p:sp>
      <p:sp>
        <p:nvSpPr>
          <p:cNvPr id="3" name="Content Placeholder 2"/>
          <p:cNvSpPr>
            <a:spLocks noGrp="1"/>
          </p:cNvSpPr>
          <p:nvPr>
            <p:ph idx="1"/>
          </p:nvPr>
        </p:nvSpPr>
        <p:spPr/>
        <p:txBody>
          <a:bodyPr/>
          <a:lstStyle/>
          <a:p>
            <a:r>
              <a:rPr lang="en-US" dirty="0"/>
              <a:t>Philmont - $522 (plus transportation)</a:t>
            </a:r>
          </a:p>
          <a:p>
            <a:r>
              <a:rPr lang="en-US" dirty="0" err="1"/>
              <a:t>Seabase</a:t>
            </a:r>
            <a:r>
              <a:rPr lang="en-US" dirty="0"/>
              <a:t> – $1,150 (roughly based on crew size, plus transportation)</a:t>
            </a:r>
          </a:p>
          <a:p>
            <a:r>
              <a:rPr lang="en-US" dirty="0"/>
              <a:t>Northern Tier – $100 per person per night, (roughly, plus transportation)</a:t>
            </a:r>
          </a:p>
          <a:p>
            <a:r>
              <a:rPr lang="en-US" dirty="0" err="1"/>
              <a:t>Calvacade</a:t>
            </a:r>
            <a:r>
              <a:rPr lang="en-US" dirty="0"/>
              <a:t> – $780 (plus transportation)</a:t>
            </a:r>
          </a:p>
          <a:p>
            <a:endParaRPr lang="en-US" dirty="0"/>
          </a:p>
        </p:txBody>
      </p:sp>
    </p:spTree>
    <p:extLst>
      <p:ext uri="{BB962C8B-B14F-4D97-AF65-F5344CB8AC3E}">
        <p14:creationId xmlns:p14="http://schemas.microsoft.com/office/powerpoint/2010/main" val="390604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Other issues with standard BSA High Adventure Trips?</a:t>
            </a:r>
          </a:p>
        </p:txBody>
      </p:sp>
      <p:sp>
        <p:nvSpPr>
          <p:cNvPr id="3" name="Content Placeholder 2"/>
          <p:cNvSpPr>
            <a:spLocks noGrp="1"/>
          </p:cNvSpPr>
          <p:nvPr>
            <p:ph idx="1"/>
          </p:nvPr>
        </p:nvSpPr>
        <p:spPr/>
        <p:txBody>
          <a:bodyPr/>
          <a:lstStyle/>
          <a:p>
            <a:r>
              <a:rPr lang="en-US" dirty="0"/>
              <a:t>Only allowed for Scouts 14 and over, (with some exceptions)</a:t>
            </a:r>
          </a:p>
          <a:p>
            <a:r>
              <a:rPr lang="en-US" dirty="0"/>
              <a:t>Locations hard/expensive to get to</a:t>
            </a:r>
          </a:p>
          <a:p>
            <a:r>
              <a:rPr lang="en-US" dirty="0"/>
              <a:t>Lottery to get selected </a:t>
            </a:r>
          </a:p>
          <a:p>
            <a:r>
              <a:rPr lang="en-US" dirty="0"/>
              <a:t>Long lead times </a:t>
            </a:r>
          </a:p>
          <a:p>
            <a:r>
              <a:rPr lang="en-US" dirty="0"/>
              <a:t>Group size limits</a:t>
            </a:r>
          </a:p>
          <a:p>
            <a:r>
              <a:rPr lang="en-US" dirty="0"/>
              <a:t>A few other rules from National that might be a little annoying</a:t>
            </a:r>
          </a:p>
          <a:p>
            <a:pPr marL="0" indent="0">
              <a:buNone/>
            </a:pPr>
            <a:endParaRPr lang="en-US" dirty="0"/>
          </a:p>
        </p:txBody>
      </p:sp>
    </p:spTree>
    <p:extLst>
      <p:ext uri="{BB962C8B-B14F-4D97-AF65-F5344CB8AC3E}">
        <p14:creationId xmlns:p14="http://schemas.microsoft.com/office/powerpoint/2010/main" val="390563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are the benefits of planning your own High Adventure Trip</a:t>
            </a:r>
          </a:p>
        </p:txBody>
      </p:sp>
      <p:sp>
        <p:nvSpPr>
          <p:cNvPr id="3" name="Content Placeholder 2"/>
          <p:cNvSpPr>
            <a:spLocks noGrp="1"/>
          </p:cNvSpPr>
          <p:nvPr>
            <p:ph idx="1"/>
          </p:nvPr>
        </p:nvSpPr>
        <p:spPr>
          <a:xfrm>
            <a:off x="457200" y="1775191"/>
            <a:ext cx="8229600" cy="4778009"/>
          </a:xfrm>
        </p:spPr>
        <p:txBody>
          <a:bodyPr>
            <a:normAutofit fontScale="77500" lnSpcReduction="20000"/>
          </a:bodyPr>
          <a:lstStyle/>
          <a:p>
            <a:r>
              <a:rPr lang="en-US" dirty="0"/>
              <a:t>Cost savings!</a:t>
            </a:r>
          </a:p>
          <a:p>
            <a:r>
              <a:rPr lang="en-US" dirty="0"/>
              <a:t>Your Troop/Crew decides where they are going and what they are going to do</a:t>
            </a:r>
          </a:p>
          <a:p>
            <a:r>
              <a:rPr lang="en-US" dirty="0"/>
              <a:t>You can find VERY cool places to go that are much closer to home</a:t>
            </a:r>
          </a:p>
          <a:p>
            <a:r>
              <a:rPr lang="en-US" dirty="0"/>
              <a:t>You don’t do the same HA Trip every time</a:t>
            </a:r>
          </a:p>
          <a:p>
            <a:r>
              <a:rPr lang="en-US" dirty="0"/>
              <a:t>Scouts get </a:t>
            </a:r>
            <a:r>
              <a:rPr lang="en-US" b="1" u="sng" dirty="0"/>
              <a:t>MUCH</a:t>
            </a:r>
            <a:r>
              <a:rPr lang="en-US" dirty="0"/>
              <a:t> more experience by having to plan their own trip.  When there is no hand holding from National bases your Scouts HAVE to learn how to do all of this</a:t>
            </a:r>
          </a:p>
          <a:p>
            <a:r>
              <a:rPr lang="en-US" dirty="0"/>
              <a:t>Less issues with group size limits</a:t>
            </a:r>
          </a:p>
          <a:p>
            <a:r>
              <a:rPr lang="en-US" dirty="0"/>
              <a:t>Take younger Scouts</a:t>
            </a:r>
          </a:p>
          <a:p>
            <a:r>
              <a:rPr lang="en-US" dirty="0"/>
              <a:t>In many cases you are not “locked in”, you can cancel reservations or go with less scouts with no penalty</a:t>
            </a:r>
          </a:p>
          <a:p>
            <a:r>
              <a:rPr lang="en-US" dirty="0"/>
              <a:t>Freedom from a whole bunch of rules</a:t>
            </a:r>
          </a:p>
        </p:txBody>
      </p:sp>
    </p:spTree>
    <p:extLst>
      <p:ext uri="{BB962C8B-B14F-4D97-AF65-F5344CB8AC3E}">
        <p14:creationId xmlns:p14="http://schemas.microsoft.com/office/powerpoint/2010/main" val="4705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Troop’s HA Trips</a:t>
            </a:r>
          </a:p>
        </p:txBody>
      </p:sp>
      <p:sp>
        <p:nvSpPr>
          <p:cNvPr id="3" name="Content Placeholder 2"/>
          <p:cNvSpPr>
            <a:spLocks noGrp="1"/>
          </p:cNvSpPr>
          <p:nvPr>
            <p:ph sz="half" idx="1"/>
          </p:nvPr>
        </p:nvSpPr>
        <p:spPr>
          <a:xfrm>
            <a:off x="76200" y="1773936"/>
            <a:ext cx="4724400" cy="4623816"/>
          </a:xfrm>
        </p:spPr>
        <p:txBody>
          <a:bodyPr>
            <a:normAutofit fontScale="92500" lnSpcReduction="20000"/>
          </a:bodyPr>
          <a:lstStyle/>
          <a:p>
            <a:r>
              <a:rPr lang="en-US" dirty="0"/>
              <a:t>1999 – Amtrak to DC</a:t>
            </a:r>
          </a:p>
          <a:p>
            <a:r>
              <a:rPr lang="en-US" dirty="0"/>
              <a:t>2000 – Houseboat Trip</a:t>
            </a:r>
          </a:p>
          <a:p>
            <a:r>
              <a:rPr lang="en-US" dirty="0"/>
              <a:t>2001 – Black Hills</a:t>
            </a:r>
          </a:p>
          <a:p>
            <a:r>
              <a:rPr lang="en-US" dirty="0"/>
              <a:t>2002 – Glacier NP</a:t>
            </a:r>
          </a:p>
          <a:p>
            <a:r>
              <a:rPr lang="en-US" dirty="0"/>
              <a:t>2003 – Canoe Crow Wing River</a:t>
            </a:r>
          </a:p>
          <a:p>
            <a:r>
              <a:rPr lang="en-US" dirty="0"/>
              <a:t>2004 – Flew to DC</a:t>
            </a:r>
          </a:p>
          <a:p>
            <a:r>
              <a:rPr lang="en-US" dirty="0"/>
              <a:t>2005 – North Shore</a:t>
            </a:r>
          </a:p>
          <a:p>
            <a:r>
              <a:rPr lang="en-US" dirty="0"/>
              <a:t>2006 – Canoe 108 miles down Missouri River in MT</a:t>
            </a:r>
          </a:p>
          <a:p>
            <a:r>
              <a:rPr lang="en-US" dirty="0"/>
              <a:t>2007 – Glacier NP</a:t>
            </a:r>
          </a:p>
          <a:p>
            <a:r>
              <a:rPr lang="en-US" dirty="0"/>
              <a:t>2008 – Kayak Apostle Islands/Canoe St Croix</a:t>
            </a:r>
          </a:p>
          <a:p>
            <a:r>
              <a:rPr lang="en-US" dirty="0"/>
              <a:t>2009 – Black Hills</a:t>
            </a:r>
          </a:p>
          <a:p>
            <a:endParaRPr lang="en-US" dirty="0"/>
          </a:p>
          <a:p>
            <a:endParaRPr lang="en-US" dirty="0"/>
          </a:p>
          <a:p>
            <a:endParaRPr lang="en-US" dirty="0"/>
          </a:p>
        </p:txBody>
      </p:sp>
      <p:sp>
        <p:nvSpPr>
          <p:cNvPr id="4" name="Content Placeholder 3"/>
          <p:cNvSpPr>
            <a:spLocks noGrp="1"/>
          </p:cNvSpPr>
          <p:nvPr>
            <p:ph sz="half" idx="2"/>
          </p:nvPr>
        </p:nvSpPr>
        <p:spPr>
          <a:xfrm>
            <a:off x="4648200" y="1773936"/>
            <a:ext cx="4191000" cy="4623816"/>
          </a:xfrm>
        </p:spPr>
        <p:txBody>
          <a:bodyPr>
            <a:normAutofit fontScale="92500" lnSpcReduction="20000"/>
          </a:bodyPr>
          <a:lstStyle/>
          <a:p>
            <a:r>
              <a:rPr lang="en-US" dirty="0"/>
              <a:t>2010 – North Shore</a:t>
            </a:r>
          </a:p>
          <a:p>
            <a:r>
              <a:rPr lang="en-US" dirty="0"/>
              <a:t>2011 – Canoe Crow Wing River – (fallback plan)</a:t>
            </a:r>
          </a:p>
          <a:p>
            <a:r>
              <a:rPr lang="en-US" dirty="0"/>
              <a:t>2012 – Road trip across UP</a:t>
            </a:r>
          </a:p>
          <a:p>
            <a:r>
              <a:rPr lang="en-US" dirty="0"/>
              <a:t>2013 – Glacier NP</a:t>
            </a:r>
          </a:p>
          <a:p>
            <a:r>
              <a:rPr lang="en-US" dirty="0"/>
              <a:t>2014 – Canoe/Backpack in AR/MO</a:t>
            </a:r>
          </a:p>
          <a:p>
            <a:r>
              <a:rPr lang="en-US" dirty="0"/>
              <a:t>2015 – Black Hills</a:t>
            </a:r>
          </a:p>
          <a:p>
            <a:r>
              <a:rPr lang="en-US" dirty="0"/>
              <a:t>2016 – Biking </a:t>
            </a:r>
            <a:r>
              <a:rPr lang="en-US" dirty="0" err="1"/>
              <a:t>Munger</a:t>
            </a:r>
            <a:r>
              <a:rPr lang="en-US" dirty="0"/>
              <a:t> Trail</a:t>
            </a:r>
          </a:p>
          <a:p>
            <a:r>
              <a:rPr lang="en-US" dirty="0"/>
              <a:t>2017 – Road Trip across UP</a:t>
            </a:r>
          </a:p>
          <a:p>
            <a:r>
              <a:rPr lang="en-US" dirty="0"/>
              <a:t>2018 – Epic 2 week Trip to DC and NYC for 100</a:t>
            </a:r>
            <a:r>
              <a:rPr lang="en-US" baseline="30000" dirty="0"/>
              <a:t>th</a:t>
            </a:r>
            <a:r>
              <a:rPr lang="en-US" dirty="0"/>
              <a:t> anniversary of the Troop</a:t>
            </a:r>
          </a:p>
          <a:p>
            <a:r>
              <a:rPr lang="en-US" dirty="0"/>
              <a:t>2019 – Glacier NP</a:t>
            </a:r>
          </a:p>
        </p:txBody>
      </p:sp>
    </p:spTree>
    <p:extLst>
      <p:ext uri="{BB962C8B-B14F-4D97-AF65-F5344CB8AC3E}">
        <p14:creationId xmlns:p14="http://schemas.microsoft.com/office/powerpoint/2010/main" val="2553669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5794</TotalTime>
  <Words>4409</Words>
  <Application>Microsoft Office PowerPoint</Application>
  <PresentationFormat>On-screen Show (4:3)</PresentationFormat>
  <Paragraphs>468</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Corbel</vt:lpstr>
      <vt:lpstr>Wingdings</vt:lpstr>
      <vt:lpstr>Wingdings 2</vt:lpstr>
      <vt:lpstr>Wingdings 3</vt:lpstr>
      <vt:lpstr>Module</vt:lpstr>
      <vt:lpstr>How to Design your own High Adventure Trips</vt:lpstr>
      <vt:lpstr>Why am I doing this class?</vt:lpstr>
      <vt:lpstr>What is a “High Adventure” Trip? </vt:lpstr>
      <vt:lpstr>What does “Roll your Own” mean?</vt:lpstr>
      <vt:lpstr>Standard BSA High Adventure Trips</vt:lpstr>
      <vt:lpstr>Costs of Standard HA Trips?</vt:lpstr>
      <vt:lpstr>Other issues with standard BSA High Adventure Trips?</vt:lpstr>
      <vt:lpstr>What are the benefits of planning your own High Adventure Trip</vt:lpstr>
      <vt:lpstr>My Troop’s HA Trips</vt:lpstr>
      <vt:lpstr>Some notes about our Trips: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start this in your unit</vt:lpstr>
      <vt:lpstr>Some things to think about</vt:lpstr>
      <vt:lpstr>More things to think about</vt:lpstr>
      <vt:lpstr>PowerPoint Presentation</vt:lpstr>
      <vt:lpstr>Think outside the box</vt:lpstr>
      <vt:lpstr>Make the Scouts plan this </vt:lpstr>
      <vt:lpstr>How to pay for the Trip?</vt:lpstr>
      <vt:lpstr>Your Adult Chaperones</vt:lpstr>
      <vt:lpstr>Post Trip ideas</vt:lpstr>
      <vt:lpstr>Questions?</vt:lpstr>
      <vt:lpstr>I hope you learned something!</vt:lpstr>
      <vt:lpstr>Addendums (more detailed info)</vt:lpstr>
      <vt:lpstr>How we plan our Trips</vt:lpstr>
      <vt:lpstr>How we plan our Trips</vt:lpstr>
      <vt:lpstr>How we plan our Trips</vt:lpstr>
      <vt:lpstr>How we plan our Trips</vt:lpstr>
      <vt:lpstr>Food – It’s VERY important</vt:lpstr>
      <vt:lpstr>More Food thoughts</vt:lpstr>
      <vt:lpstr>The internet is your friend</vt:lpstr>
      <vt:lpstr>Transportation</vt:lpstr>
      <vt:lpstr>More Transportation</vt:lpstr>
      <vt:lpstr>Still more transportation</vt:lpstr>
      <vt:lpstr>Medical Stuff</vt:lpstr>
      <vt:lpstr>More Medical</vt:lpstr>
      <vt:lpstr>Budgeting</vt:lpstr>
      <vt:lpstr>Budgeting things to remember</vt:lpstr>
      <vt:lpstr>PowerPoint Presentation</vt:lpstr>
      <vt:lpstr>Sample itineraries</vt:lpstr>
      <vt:lpstr>Be Prepared! Some examples of things gone wrong</vt:lpstr>
      <vt:lpstr>Other Sources of Info</vt:lpstr>
    </vt:vector>
  </TitlesOfParts>
  <Company>The Toro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your own High Adventure Trips</dc:title>
  <dc:creator>Ted McLaughlin</dc:creator>
  <cp:lastModifiedBy>Ted McLaughlin</cp:lastModifiedBy>
  <cp:revision>137</cp:revision>
  <dcterms:created xsi:type="dcterms:W3CDTF">2015-10-01T21:38:51Z</dcterms:created>
  <dcterms:modified xsi:type="dcterms:W3CDTF">2018-10-25T21:19:48Z</dcterms:modified>
</cp:coreProperties>
</file>